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58" r:id="rId4"/>
    <p:sldId id="276" r:id="rId5"/>
    <p:sldId id="277" r:id="rId6"/>
    <p:sldId id="285" r:id="rId7"/>
    <p:sldId id="278" r:id="rId8"/>
    <p:sldId id="279" r:id="rId9"/>
    <p:sldId id="274" r:id="rId10"/>
    <p:sldId id="259" r:id="rId11"/>
    <p:sldId id="260" r:id="rId12"/>
    <p:sldId id="261" r:id="rId13"/>
    <p:sldId id="262" r:id="rId14"/>
    <p:sldId id="264" r:id="rId15"/>
    <p:sldId id="265" r:id="rId16"/>
    <p:sldId id="266" r:id="rId17"/>
    <p:sldId id="267" r:id="rId18"/>
    <p:sldId id="268" r:id="rId19"/>
    <p:sldId id="269" r:id="rId20"/>
    <p:sldId id="273" r:id="rId21"/>
    <p:sldId id="280" r:id="rId22"/>
    <p:sldId id="282" r:id="rId23"/>
    <p:sldId id="283" r:id="rId24"/>
    <p:sldId id="284" r:id="rId25"/>
    <p:sldId id="275" r:id="rId26"/>
    <p:sldId id="270" r:id="rId27"/>
    <p:sldId id="271" r:id="rId28"/>
    <p:sldId id="272" r:id="rId29"/>
    <p:sldId id="281" r:id="rId30"/>
    <p:sldId id="286" r:id="rId31"/>
    <p:sldId id="287" r:id="rId32"/>
    <p:sldId id="288" r:id="rId33"/>
    <p:sldId id="289" r:id="rId34"/>
    <p:sldId id="290" r:id="rId35"/>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4" autoAdjust="0"/>
    <p:restoredTop sz="86420" autoAdjust="0"/>
  </p:normalViewPr>
  <p:slideViewPr>
    <p:cSldViewPr>
      <p:cViewPr>
        <p:scale>
          <a:sx n="70" d="100"/>
          <a:sy n="70" d="100"/>
        </p:scale>
        <p:origin x="-1134" y="15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_rels/viewProps.xml.rels><?xml version="1.0" encoding="UTF-8" standalone="yes"?>
<Relationships xmlns="http://schemas.openxmlformats.org/package/2006/relationships"><Relationship Id="rId1"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EB14EF-085B-475C-84A7-46E7B3C98240}" type="datetimeFigureOut">
              <a:rPr lang="nl-NL" smtClean="0"/>
              <a:pPr/>
              <a:t>29-3-2010</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7607F2-E9C1-43B7-B3BF-6BCFB992C391}" type="slidenum">
              <a:rPr lang="nl-NL" smtClean="0"/>
              <a:pPr/>
              <a:t>‹nr.›</a:t>
            </a:fld>
            <a:endParaRPr lang="nl-N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mn-lt"/>
                <a:ea typeface="+mn-ea"/>
                <a:cs typeface="+mn-cs"/>
              </a:rPr>
              <a:t>http://www.youtube.com/watch?v=TSOr5Nl2h54</a:t>
            </a:r>
          </a:p>
          <a:p>
            <a:endParaRPr lang="nl-NL" dirty="0"/>
          </a:p>
        </p:txBody>
      </p:sp>
      <p:sp>
        <p:nvSpPr>
          <p:cNvPr id="4" name="Tijdelijke aanduiding voor dianummer 3"/>
          <p:cNvSpPr>
            <a:spLocks noGrp="1"/>
          </p:cNvSpPr>
          <p:nvPr>
            <p:ph type="sldNum" sz="quarter" idx="10"/>
          </p:nvPr>
        </p:nvSpPr>
        <p:spPr/>
        <p:txBody>
          <a:bodyPr/>
          <a:lstStyle/>
          <a:p>
            <a:fld id="{007607F2-E9C1-43B7-B3BF-6BCFB992C391}" type="slidenum">
              <a:rPr lang="nl-NL" smtClean="0"/>
              <a:pPr/>
              <a:t>13</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NL"/>
          </a:p>
        </p:txBody>
      </p:sp>
      <p:sp>
        <p:nvSpPr>
          <p:cNvPr id="4" name="Tijdelijke aanduiding voor datum 3"/>
          <p:cNvSpPr>
            <a:spLocks noGrp="1"/>
          </p:cNvSpPr>
          <p:nvPr>
            <p:ph type="dt" sz="half" idx="10"/>
          </p:nvPr>
        </p:nvSpPr>
        <p:spPr/>
        <p:txBody>
          <a:bodyPr/>
          <a:lstStyle/>
          <a:p>
            <a:fld id="{1842593A-4936-4EAE-9360-02B0DEACC603}" type="datetimeFigureOut">
              <a:rPr lang="nl-NL" smtClean="0"/>
              <a:pPr/>
              <a:t>29-3-2010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00E49E9-DFEB-4CE9-9336-11A71F613A89}"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842593A-4936-4EAE-9360-02B0DEACC603}" type="datetimeFigureOut">
              <a:rPr lang="nl-NL" smtClean="0"/>
              <a:pPr/>
              <a:t>29-3-2010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00E49E9-DFEB-4CE9-9336-11A71F613A89}"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842593A-4936-4EAE-9360-02B0DEACC603}" type="datetimeFigureOut">
              <a:rPr lang="nl-NL" smtClean="0"/>
              <a:pPr/>
              <a:t>29-3-2010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00E49E9-DFEB-4CE9-9336-11A71F613A89}"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842593A-4936-4EAE-9360-02B0DEACC603}" type="datetimeFigureOut">
              <a:rPr lang="nl-NL" smtClean="0"/>
              <a:pPr/>
              <a:t>29-3-2010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00E49E9-DFEB-4CE9-9336-11A71F613A89}"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842593A-4936-4EAE-9360-02B0DEACC603}" type="datetimeFigureOut">
              <a:rPr lang="nl-NL" smtClean="0"/>
              <a:pPr/>
              <a:t>29-3-2010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00E49E9-DFEB-4CE9-9336-11A71F613A89}"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1842593A-4936-4EAE-9360-02B0DEACC603}" type="datetimeFigureOut">
              <a:rPr lang="nl-NL" smtClean="0"/>
              <a:pPr/>
              <a:t>29-3-2010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00E49E9-DFEB-4CE9-9336-11A71F613A89}"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1842593A-4936-4EAE-9360-02B0DEACC603}" type="datetimeFigureOut">
              <a:rPr lang="nl-NL" smtClean="0"/>
              <a:pPr/>
              <a:t>29-3-2010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00E49E9-DFEB-4CE9-9336-11A71F613A89}"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1842593A-4936-4EAE-9360-02B0DEACC603}" type="datetimeFigureOut">
              <a:rPr lang="nl-NL" smtClean="0"/>
              <a:pPr/>
              <a:t>29-3-2010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00E49E9-DFEB-4CE9-9336-11A71F613A89}"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842593A-4936-4EAE-9360-02B0DEACC603}" type="datetimeFigureOut">
              <a:rPr lang="nl-NL" smtClean="0"/>
              <a:pPr/>
              <a:t>29-3-2010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00E49E9-DFEB-4CE9-9336-11A71F613A89}"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842593A-4936-4EAE-9360-02B0DEACC603}" type="datetimeFigureOut">
              <a:rPr lang="nl-NL" smtClean="0"/>
              <a:pPr/>
              <a:t>29-3-2010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00E49E9-DFEB-4CE9-9336-11A71F613A89}"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842593A-4936-4EAE-9360-02B0DEACC603}" type="datetimeFigureOut">
              <a:rPr lang="nl-NL" smtClean="0"/>
              <a:pPr/>
              <a:t>29-3-2010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00E49E9-DFEB-4CE9-9336-11A71F613A89}"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42593A-4936-4EAE-9360-02B0DEACC603}" type="datetimeFigureOut">
              <a:rPr lang="nl-NL" smtClean="0"/>
              <a:pPr/>
              <a:t>29-3-2010</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0E49E9-DFEB-4CE9-9336-11A71F613A89}"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33.gif"/><Relationship Id="rId4" Type="http://schemas.openxmlformats.org/officeDocument/2006/relationships/image" Target="../media/image27.jpeg"/><Relationship Id="rId9"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1.gif"/><Relationship Id="rId5" Type="http://schemas.openxmlformats.org/officeDocument/2006/relationships/image" Target="../media/image40.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gif"/><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49.gif"/><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gif"/><Relationship Id="rId5" Type="http://schemas.openxmlformats.org/officeDocument/2006/relationships/image" Target="../media/image53.jpe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gif"/><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gif"/><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1.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gif"/><Relationship Id="rId4" Type="http://schemas.openxmlformats.org/officeDocument/2006/relationships/image" Target="../media/image75.jpeg"/></Relationships>
</file>

<file path=ppt/slides/_rels/slide2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gif"/><Relationship Id="rId4" Type="http://schemas.openxmlformats.org/officeDocument/2006/relationships/image" Target="../media/image82.jpeg"/></Relationships>
</file>

<file path=ppt/slides/_rels/slide2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gif"/></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90.gif"/><Relationship Id="rId4" Type="http://schemas.openxmlformats.org/officeDocument/2006/relationships/image" Target="../media/image89.jpeg"/></Relationships>
</file>

<file path=ppt/slides/_rels/slide2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gif"/></Relationships>
</file>

<file path=ppt/slides/_rels/slide2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eg"/><Relationship Id="rId7" Type="http://schemas.openxmlformats.org/officeDocument/2006/relationships/image" Target="../media/image100.png"/><Relationship Id="rId2" Type="http://schemas.openxmlformats.org/officeDocument/2006/relationships/image" Target="../media/image20.gif"/><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jpeg"/><Relationship Id="rId9" Type="http://schemas.openxmlformats.org/officeDocument/2006/relationships/image" Target="../media/image102.png"/></Relationships>
</file>

<file path=ppt/slides/_rels/slide2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gif"/><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image" Target="../media/image109.jpeg"/></Relationships>
</file>

<file path=ppt/slides/_rels/slide31.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png"/><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3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5" Type="http://schemas.openxmlformats.org/officeDocument/2006/relationships/image" Target="../media/image120.jpeg"/><Relationship Id="rId4" Type="http://schemas.openxmlformats.org/officeDocument/2006/relationships/image" Target="../media/image115.png"/></Relationships>
</file>

<file path=ppt/slides/_rels/slide3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21.jpeg"/><Relationship Id="rId1" Type="http://schemas.openxmlformats.org/officeDocument/2006/relationships/slideLayout" Target="../slideLayouts/slideLayout2.xml"/><Relationship Id="rId4" Type="http://schemas.openxmlformats.org/officeDocument/2006/relationships/image" Target="../media/image122.gif"/></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5CuploadPhotos%5COCsho_11February2006_113217[1].jpg"/>
          <p:cNvPicPr>
            <a:picLocks noChangeAspect="1"/>
          </p:cNvPicPr>
          <p:nvPr/>
        </p:nvPicPr>
        <p:blipFill>
          <a:blip r:embed="rId2" cstate="print"/>
          <a:stretch>
            <a:fillRect/>
          </a:stretch>
        </p:blipFill>
        <p:spPr>
          <a:xfrm>
            <a:off x="0" y="-2286000"/>
            <a:ext cx="9144000" cy="11430000"/>
          </a:xfrm>
          <a:prstGeom prst="rect">
            <a:avLst/>
          </a:prstGeom>
        </p:spPr>
      </p:pic>
      <p:sp>
        <p:nvSpPr>
          <p:cNvPr id="2" name="Titel 1"/>
          <p:cNvSpPr>
            <a:spLocks noGrp="1"/>
          </p:cNvSpPr>
          <p:nvPr>
            <p:ph type="ctrTitle"/>
          </p:nvPr>
        </p:nvSpPr>
        <p:spPr>
          <a:xfrm>
            <a:off x="-757945" y="1857365"/>
            <a:ext cx="10659890" cy="2016146"/>
          </a:xfrm>
        </p:spPr>
        <p:txBody>
          <a:bodyPr>
            <a:normAutofit/>
          </a:bodyPr>
          <a:lstStyle/>
          <a:p>
            <a:r>
              <a:rPr lang="nl-NL" sz="6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Bijen </a:t>
            </a:r>
            <a:r>
              <a:rPr lang="en-US" sz="6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&amp;</a:t>
            </a:r>
            <a:r>
              <a:rPr lang="nl-NL" sz="6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Imkers</a:t>
            </a:r>
            <a:endParaRPr lang="nl-NL" sz="6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3" name="Ondertitel 2"/>
          <p:cNvSpPr>
            <a:spLocks noGrp="1"/>
          </p:cNvSpPr>
          <p:nvPr>
            <p:ph type="subTitle" idx="1"/>
          </p:nvPr>
        </p:nvSpPr>
        <p:spPr>
          <a:xfrm>
            <a:off x="1214414" y="3286124"/>
            <a:ext cx="6400800" cy="1752600"/>
          </a:xfrm>
        </p:spPr>
        <p:txBody>
          <a:bodyPr>
            <a:normAutofit/>
          </a:bodyPr>
          <a:lstStyle/>
          <a:p>
            <a:r>
              <a:rPr lang="nl-NL"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Bijen verzorgen is </a:t>
            </a:r>
          </a:p>
          <a:p>
            <a:r>
              <a:rPr lang="nl-NL"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lekkere honing eten</a:t>
            </a:r>
            <a:endParaRPr lang="nl-NL" dirty="0">
              <a:ln w="18415" cmpd="sng">
                <a:solidFill>
                  <a:srgbClr val="FFFFFF"/>
                </a:solidFill>
                <a:prstDash val="solid"/>
              </a:ln>
              <a:solidFill>
                <a:srgbClr val="FFFF00"/>
              </a:solidFill>
              <a:effectLst>
                <a:outerShdw blurRad="63500" dir="3600000" algn="tl" rotWithShape="0">
                  <a:srgbClr val="000000">
                    <a:alpha val="70000"/>
                  </a:srgbClr>
                </a:outerShdw>
              </a:effectLst>
            </a:endParaRPr>
          </a:p>
        </p:txBody>
      </p:sp>
      <p:pic>
        <p:nvPicPr>
          <p:cNvPr id="4" name="Afbeelding 3" descr="bijtjes-animatie2.gif"/>
          <p:cNvPicPr>
            <a:picLocks noChangeAspect="1"/>
          </p:cNvPicPr>
          <p:nvPr/>
        </p:nvPicPr>
        <p:blipFill>
          <a:blip r:embed="rId3" cstate="print"/>
          <a:stretch>
            <a:fillRect/>
          </a:stretch>
        </p:blipFill>
        <p:spPr>
          <a:xfrm>
            <a:off x="5929322" y="0"/>
            <a:ext cx="2457456" cy="353990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Waar</a:t>
            </a:r>
            <a:r>
              <a:rPr lang="en-US" dirty="0" smtClean="0"/>
              <a:t> </a:t>
            </a:r>
            <a:r>
              <a:rPr lang="en-US" dirty="0" err="1" smtClean="0"/>
              <a:t>woont</a:t>
            </a:r>
            <a:r>
              <a:rPr lang="en-US" dirty="0" smtClean="0"/>
              <a:t> </a:t>
            </a:r>
            <a:r>
              <a:rPr lang="en-US" dirty="0" err="1" smtClean="0"/>
              <a:t>een</a:t>
            </a:r>
            <a:r>
              <a:rPr lang="en-US" dirty="0" smtClean="0"/>
              <a:t> </a:t>
            </a:r>
            <a:r>
              <a:rPr lang="en-US" dirty="0" err="1" smtClean="0"/>
              <a:t>bijenvolk</a:t>
            </a:r>
            <a:endParaRPr lang="nl-NL" dirty="0"/>
          </a:p>
        </p:txBody>
      </p:sp>
      <p:pic>
        <p:nvPicPr>
          <p:cNvPr id="4" name="Tijdelijke aanduiding voor inhoud 3" descr="kast.jpg"/>
          <p:cNvPicPr>
            <a:picLocks noGrp="1" noChangeAspect="1"/>
          </p:cNvPicPr>
          <p:nvPr>
            <p:ph idx="1"/>
          </p:nvPr>
        </p:nvPicPr>
        <p:blipFill>
          <a:blip r:embed="rId2" cstate="print"/>
          <a:stretch>
            <a:fillRect/>
          </a:stretch>
        </p:blipFill>
        <p:spPr>
          <a:xfrm>
            <a:off x="236101" y="1285860"/>
            <a:ext cx="3476676" cy="3476676"/>
          </a:xfrm>
        </p:spPr>
      </p:pic>
      <p:pic>
        <p:nvPicPr>
          <p:cNvPr id="5" name="Afbeelding 4" descr="korf.jpg"/>
          <p:cNvPicPr>
            <a:picLocks noChangeAspect="1"/>
          </p:cNvPicPr>
          <p:nvPr/>
        </p:nvPicPr>
        <p:blipFill>
          <a:blip r:embed="rId3" cstate="print"/>
          <a:stretch>
            <a:fillRect/>
          </a:stretch>
        </p:blipFill>
        <p:spPr>
          <a:xfrm>
            <a:off x="4357686" y="1264075"/>
            <a:ext cx="4385390" cy="3496460"/>
          </a:xfrm>
          <a:prstGeom prst="rect">
            <a:avLst/>
          </a:prstGeom>
        </p:spPr>
      </p:pic>
      <p:sp>
        <p:nvSpPr>
          <p:cNvPr id="6" name="Tekstvak 5"/>
          <p:cNvSpPr txBox="1"/>
          <p:nvPr/>
        </p:nvSpPr>
        <p:spPr>
          <a:xfrm>
            <a:off x="214282" y="4929198"/>
            <a:ext cx="8429684" cy="954107"/>
          </a:xfrm>
          <a:prstGeom prst="rect">
            <a:avLst/>
          </a:prstGeom>
          <a:noFill/>
        </p:spPr>
        <p:txBody>
          <a:bodyPr wrap="square" rtlCol="0">
            <a:spAutoFit/>
          </a:bodyPr>
          <a:lstStyle/>
          <a:p>
            <a:r>
              <a:rPr lang="nl-NL" sz="1400" b="1" dirty="0" smtClean="0"/>
              <a:t>Bijenkorf &amp; bijenkast. </a:t>
            </a:r>
            <a:r>
              <a:rPr lang="nl-NL" sz="1400" dirty="0" smtClean="0"/>
              <a:t>De korf is uit stro gemaakt en heeft een ronde vorm. De kast is uit hout gemaakt en is vierkant. </a:t>
            </a:r>
          </a:p>
          <a:p>
            <a:r>
              <a:rPr lang="nl-NL" sz="1400" b="1" dirty="0" smtClean="0"/>
              <a:t>De bijen leven samen in een kast of korf </a:t>
            </a:r>
            <a:r>
              <a:rPr lang="nl-NL" sz="1400" dirty="0" smtClean="0"/>
              <a:t>en hangen van elkaar af om te overleven. In zo een kast zitten alles samen wel 50.000 tot 70.000 bijen en dat noemt men dan een “bijenvolk”.  </a:t>
            </a:r>
            <a:endParaRPr lang="nl-NL" sz="1400" dirty="0"/>
          </a:p>
        </p:txBody>
      </p:sp>
      <p:pic>
        <p:nvPicPr>
          <p:cNvPr id="7" name="Afbeelding 6" descr="bee_on_sunflower_animation.gif"/>
          <p:cNvPicPr>
            <a:picLocks noChangeAspect="1"/>
          </p:cNvPicPr>
          <p:nvPr/>
        </p:nvPicPr>
        <p:blipFill>
          <a:blip r:embed="rId4" cstate="print"/>
          <a:stretch>
            <a:fillRect/>
          </a:stretch>
        </p:blipFill>
        <p:spPr>
          <a:xfrm>
            <a:off x="3143240" y="3500438"/>
            <a:ext cx="1743918" cy="158115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In </a:t>
            </a:r>
            <a:r>
              <a:rPr lang="en-US" dirty="0" err="1" smtClean="0"/>
              <a:t>andere</a:t>
            </a:r>
            <a:r>
              <a:rPr lang="en-US" dirty="0" smtClean="0"/>
              <a:t> </a:t>
            </a:r>
            <a:r>
              <a:rPr lang="en-US" dirty="0" err="1" smtClean="0"/>
              <a:t>landen</a:t>
            </a:r>
            <a:r>
              <a:rPr lang="en-US" dirty="0" smtClean="0"/>
              <a:t> </a:t>
            </a:r>
            <a:r>
              <a:rPr lang="en-US" dirty="0" err="1" smtClean="0"/>
              <a:t>leven</a:t>
            </a:r>
            <a:r>
              <a:rPr lang="en-US" dirty="0" smtClean="0"/>
              <a:t> de </a:t>
            </a:r>
            <a:r>
              <a:rPr lang="en-US" dirty="0" err="1" smtClean="0"/>
              <a:t>bijen</a:t>
            </a:r>
            <a:r>
              <a:rPr lang="en-US" dirty="0" smtClean="0"/>
              <a:t> </a:t>
            </a:r>
            <a:r>
              <a:rPr lang="en-US" dirty="0" err="1" smtClean="0"/>
              <a:t>zo</a:t>
            </a:r>
            <a:endParaRPr lang="nl-NL" dirty="0"/>
          </a:p>
        </p:txBody>
      </p:sp>
      <p:pic>
        <p:nvPicPr>
          <p:cNvPr id="6" name="Afbeelding 5" descr="beehouse 1.jpg"/>
          <p:cNvPicPr>
            <a:picLocks noChangeAspect="1"/>
          </p:cNvPicPr>
          <p:nvPr/>
        </p:nvPicPr>
        <p:blipFill>
          <a:blip r:embed="rId2" cstate="print"/>
          <a:stretch>
            <a:fillRect/>
          </a:stretch>
        </p:blipFill>
        <p:spPr>
          <a:xfrm>
            <a:off x="142844" y="2928934"/>
            <a:ext cx="2391610" cy="1789970"/>
          </a:xfrm>
          <a:prstGeom prst="rect">
            <a:avLst/>
          </a:prstGeom>
        </p:spPr>
      </p:pic>
      <p:pic>
        <p:nvPicPr>
          <p:cNvPr id="7" name="Afbeelding 6" descr="beehivegermanoutside.JPG"/>
          <p:cNvPicPr>
            <a:picLocks noChangeAspect="1"/>
          </p:cNvPicPr>
          <p:nvPr/>
        </p:nvPicPr>
        <p:blipFill>
          <a:blip r:embed="rId3" cstate="print"/>
          <a:stretch>
            <a:fillRect/>
          </a:stretch>
        </p:blipFill>
        <p:spPr>
          <a:xfrm>
            <a:off x="7072330" y="1142984"/>
            <a:ext cx="1857388" cy="2428892"/>
          </a:xfrm>
          <a:prstGeom prst="rect">
            <a:avLst/>
          </a:prstGeom>
        </p:spPr>
      </p:pic>
      <p:pic>
        <p:nvPicPr>
          <p:cNvPr id="8" name="Afbeelding 7" descr="Bee-Mexico-Melipona08.jpg"/>
          <p:cNvPicPr>
            <a:picLocks noChangeAspect="1"/>
          </p:cNvPicPr>
          <p:nvPr/>
        </p:nvPicPr>
        <p:blipFill>
          <a:blip r:embed="rId4" cstate="print"/>
          <a:stretch>
            <a:fillRect/>
          </a:stretch>
        </p:blipFill>
        <p:spPr>
          <a:xfrm>
            <a:off x="3571804" y="4714884"/>
            <a:ext cx="2571832" cy="1714554"/>
          </a:xfrm>
          <a:prstGeom prst="rect">
            <a:avLst/>
          </a:prstGeom>
        </p:spPr>
      </p:pic>
      <p:pic>
        <p:nvPicPr>
          <p:cNvPr id="10" name="Tijdelijke aanduiding voor inhoud 9" descr="in holle bomen1.jpg"/>
          <p:cNvPicPr>
            <a:picLocks noGrp="1" noChangeAspect="1"/>
          </p:cNvPicPr>
          <p:nvPr>
            <p:ph idx="1"/>
          </p:nvPr>
        </p:nvPicPr>
        <p:blipFill>
          <a:blip r:embed="rId5" cstate="print"/>
          <a:stretch>
            <a:fillRect/>
          </a:stretch>
        </p:blipFill>
        <p:spPr>
          <a:xfrm>
            <a:off x="142844" y="1142984"/>
            <a:ext cx="2371778" cy="1723106"/>
          </a:xfrm>
        </p:spPr>
      </p:pic>
      <p:pic>
        <p:nvPicPr>
          <p:cNvPr id="11" name="Afbeelding 10" descr="Bee-Mexico-Melipona31.jpg"/>
          <p:cNvPicPr>
            <a:picLocks noChangeAspect="1"/>
          </p:cNvPicPr>
          <p:nvPr/>
        </p:nvPicPr>
        <p:blipFill>
          <a:blip r:embed="rId6" cstate="print"/>
          <a:stretch>
            <a:fillRect/>
          </a:stretch>
        </p:blipFill>
        <p:spPr>
          <a:xfrm>
            <a:off x="142844" y="4810134"/>
            <a:ext cx="2357454" cy="1619262"/>
          </a:xfrm>
          <a:prstGeom prst="rect">
            <a:avLst/>
          </a:prstGeom>
        </p:spPr>
      </p:pic>
      <p:pic>
        <p:nvPicPr>
          <p:cNvPr id="12" name="Afbeelding 11" descr="Bees-Cameroon02.jpg"/>
          <p:cNvPicPr>
            <a:picLocks noChangeAspect="1"/>
          </p:cNvPicPr>
          <p:nvPr/>
        </p:nvPicPr>
        <p:blipFill>
          <a:blip r:embed="rId7" cstate="print"/>
          <a:stretch>
            <a:fillRect/>
          </a:stretch>
        </p:blipFill>
        <p:spPr>
          <a:xfrm>
            <a:off x="6215074" y="4643446"/>
            <a:ext cx="2714644" cy="1809762"/>
          </a:xfrm>
          <a:prstGeom prst="rect">
            <a:avLst/>
          </a:prstGeom>
        </p:spPr>
      </p:pic>
      <p:pic>
        <p:nvPicPr>
          <p:cNvPr id="13" name="Afbeelding 12" descr="bimuseum-gubbe.jpg"/>
          <p:cNvPicPr>
            <a:picLocks noChangeAspect="1"/>
          </p:cNvPicPr>
          <p:nvPr/>
        </p:nvPicPr>
        <p:blipFill>
          <a:blip r:embed="rId8" cstate="print"/>
          <a:stretch>
            <a:fillRect/>
          </a:stretch>
        </p:blipFill>
        <p:spPr>
          <a:xfrm>
            <a:off x="2571736" y="1142984"/>
            <a:ext cx="2150896" cy="3023348"/>
          </a:xfrm>
          <a:prstGeom prst="rect">
            <a:avLst/>
          </a:prstGeom>
        </p:spPr>
      </p:pic>
      <p:pic>
        <p:nvPicPr>
          <p:cNvPr id="14" name="Afbeelding 13" descr="korf1.jpg"/>
          <p:cNvPicPr>
            <a:picLocks noChangeAspect="1"/>
          </p:cNvPicPr>
          <p:nvPr/>
        </p:nvPicPr>
        <p:blipFill>
          <a:blip r:embed="rId9" cstate="print"/>
          <a:stretch>
            <a:fillRect/>
          </a:stretch>
        </p:blipFill>
        <p:spPr>
          <a:xfrm>
            <a:off x="4786314" y="1142984"/>
            <a:ext cx="2164788" cy="3429024"/>
          </a:xfrm>
          <a:prstGeom prst="rect">
            <a:avLst/>
          </a:prstGeom>
        </p:spPr>
      </p:pic>
      <p:pic>
        <p:nvPicPr>
          <p:cNvPr id="15" name="Afbeelding 14" descr="beeAnimated1b.gif"/>
          <p:cNvPicPr>
            <a:picLocks noChangeAspect="1"/>
          </p:cNvPicPr>
          <p:nvPr/>
        </p:nvPicPr>
        <p:blipFill>
          <a:blip r:embed="rId10" cstate="print"/>
          <a:stretch>
            <a:fillRect/>
          </a:stretch>
        </p:blipFill>
        <p:spPr>
          <a:xfrm>
            <a:off x="2214546" y="4324350"/>
            <a:ext cx="1485900" cy="253365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In het wild leven bijen zo</a:t>
            </a:r>
            <a:endParaRPr lang="nl-NL" dirty="0"/>
          </a:p>
        </p:txBody>
      </p:sp>
      <p:pic>
        <p:nvPicPr>
          <p:cNvPr id="5" name="Afbeelding 4" descr="19089989.jpg"/>
          <p:cNvPicPr>
            <a:picLocks noChangeAspect="1"/>
          </p:cNvPicPr>
          <p:nvPr/>
        </p:nvPicPr>
        <p:blipFill>
          <a:blip r:embed="rId2" cstate="print"/>
          <a:stretch>
            <a:fillRect/>
          </a:stretch>
        </p:blipFill>
        <p:spPr>
          <a:xfrm>
            <a:off x="285720" y="1142984"/>
            <a:ext cx="1905000" cy="2540000"/>
          </a:xfrm>
          <a:prstGeom prst="rect">
            <a:avLst/>
          </a:prstGeom>
        </p:spPr>
      </p:pic>
      <p:pic>
        <p:nvPicPr>
          <p:cNvPr id="7" name="Tijdelijke aanduiding voor inhoud 6" descr="artb.jpg"/>
          <p:cNvPicPr>
            <a:picLocks noGrp="1" noChangeAspect="1"/>
          </p:cNvPicPr>
          <p:nvPr>
            <p:ph idx="1"/>
          </p:nvPr>
        </p:nvPicPr>
        <p:blipFill>
          <a:blip r:embed="rId3" cstate="print"/>
          <a:stretch>
            <a:fillRect/>
          </a:stretch>
        </p:blipFill>
        <p:spPr>
          <a:xfrm>
            <a:off x="4286248" y="1285860"/>
            <a:ext cx="4572032" cy="3429024"/>
          </a:xfrm>
        </p:spPr>
      </p:pic>
      <p:pic>
        <p:nvPicPr>
          <p:cNvPr id="8" name="Afbeelding 7" descr="bee-4.jpg"/>
          <p:cNvPicPr>
            <a:picLocks noChangeAspect="1"/>
          </p:cNvPicPr>
          <p:nvPr/>
        </p:nvPicPr>
        <p:blipFill>
          <a:blip r:embed="rId4" cstate="print"/>
          <a:stretch>
            <a:fillRect/>
          </a:stretch>
        </p:blipFill>
        <p:spPr>
          <a:xfrm>
            <a:off x="285720" y="3857628"/>
            <a:ext cx="2605426" cy="2781290"/>
          </a:xfrm>
          <a:prstGeom prst="rect">
            <a:avLst/>
          </a:prstGeom>
        </p:spPr>
      </p:pic>
      <p:pic>
        <p:nvPicPr>
          <p:cNvPr id="9" name="Afbeelding 8" descr="p15757nsil.jpg"/>
          <p:cNvPicPr>
            <a:picLocks noChangeAspect="1"/>
          </p:cNvPicPr>
          <p:nvPr/>
        </p:nvPicPr>
        <p:blipFill>
          <a:blip r:embed="rId5" cstate="print"/>
          <a:stretch>
            <a:fillRect/>
          </a:stretch>
        </p:blipFill>
        <p:spPr>
          <a:xfrm>
            <a:off x="3143240" y="3214686"/>
            <a:ext cx="2263156" cy="3429024"/>
          </a:xfrm>
          <a:prstGeom prst="rect">
            <a:avLst/>
          </a:prstGeom>
        </p:spPr>
      </p:pic>
      <p:pic>
        <p:nvPicPr>
          <p:cNvPr id="10" name="Afbeelding 9" descr="beell.gif"/>
          <p:cNvPicPr>
            <a:picLocks noChangeAspect="1"/>
          </p:cNvPicPr>
          <p:nvPr/>
        </p:nvPicPr>
        <p:blipFill>
          <a:blip r:embed="rId6" cstate="print"/>
          <a:stretch>
            <a:fillRect/>
          </a:stretch>
        </p:blipFill>
        <p:spPr>
          <a:xfrm>
            <a:off x="7215206" y="5072074"/>
            <a:ext cx="1524000" cy="1143000"/>
          </a:xfrm>
          <a:prstGeom prst="rect">
            <a:avLst/>
          </a:prstGeom>
        </p:spPr>
      </p:pic>
      <p:pic>
        <p:nvPicPr>
          <p:cNvPr id="11" name="Afbeelding 10" descr="beell.gif"/>
          <p:cNvPicPr>
            <a:picLocks noChangeAspect="1"/>
          </p:cNvPicPr>
          <p:nvPr/>
        </p:nvPicPr>
        <p:blipFill>
          <a:blip r:embed="rId6" cstate="print"/>
          <a:stretch>
            <a:fillRect/>
          </a:stretch>
        </p:blipFill>
        <p:spPr>
          <a:xfrm flipH="1">
            <a:off x="2428860" y="1428736"/>
            <a:ext cx="1524000" cy="1143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In Nepal moet je heel hard werken </a:t>
            </a:r>
            <a:br>
              <a:rPr lang="nl-NL" dirty="0" smtClean="0"/>
            </a:br>
            <a:r>
              <a:rPr lang="nl-NL" dirty="0" smtClean="0"/>
              <a:t>als imker.</a:t>
            </a:r>
            <a:endParaRPr lang="nl-NL" dirty="0"/>
          </a:p>
        </p:txBody>
      </p:sp>
      <p:pic>
        <p:nvPicPr>
          <p:cNvPr id="4" name="Tijdelijke aanduiding voor inhoud 3" descr="honey_hunting_index1.jpg"/>
          <p:cNvPicPr>
            <a:picLocks noGrp="1" noChangeAspect="1"/>
          </p:cNvPicPr>
          <p:nvPr>
            <p:ph idx="1"/>
          </p:nvPr>
        </p:nvPicPr>
        <p:blipFill>
          <a:blip r:embed="rId3" cstate="print"/>
          <a:stretch>
            <a:fillRect/>
          </a:stretch>
        </p:blipFill>
        <p:spPr>
          <a:xfrm>
            <a:off x="5072066" y="1785926"/>
            <a:ext cx="3715420" cy="4726014"/>
          </a:xfrm>
        </p:spPr>
      </p:pic>
      <p:pic>
        <p:nvPicPr>
          <p:cNvPr id="5" name="Afbeelding 4" descr="19089989.jpg"/>
          <p:cNvPicPr>
            <a:picLocks noChangeAspect="1"/>
          </p:cNvPicPr>
          <p:nvPr/>
        </p:nvPicPr>
        <p:blipFill>
          <a:blip r:embed="rId4" cstate="print"/>
          <a:stretch>
            <a:fillRect/>
          </a:stretch>
        </p:blipFill>
        <p:spPr>
          <a:xfrm>
            <a:off x="285720" y="1000108"/>
            <a:ext cx="1905000" cy="2540000"/>
          </a:xfrm>
          <a:prstGeom prst="rect">
            <a:avLst/>
          </a:prstGeom>
        </p:spPr>
      </p:pic>
      <p:pic>
        <p:nvPicPr>
          <p:cNvPr id="6" name="Afbeelding 5" descr="honeyhunter2.jpg"/>
          <p:cNvPicPr>
            <a:picLocks noChangeAspect="1"/>
          </p:cNvPicPr>
          <p:nvPr/>
        </p:nvPicPr>
        <p:blipFill>
          <a:blip r:embed="rId5" cstate="print"/>
          <a:stretch>
            <a:fillRect/>
          </a:stretch>
        </p:blipFill>
        <p:spPr>
          <a:xfrm>
            <a:off x="285720" y="3714752"/>
            <a:ext cx="4087098" cy="2809880"/>
          </a:xfrm>
          <a:prstGeom prst="rect">
            <a:avLst/>
          </a:prstGeom>
        </p:spPr>
      </p:pic>
      <p:sp>
        <p:nvSpPr>
          <p:cNvPr id="8" name="Rechthoek 7"/>
          <p:cNvSpPr/>
          <p:nvPr/>
        </p:nvSpPr>
        <p:spPr>
          <a:xfrm>
            <a:off x="2571736" y="6488668"/>
            <a:ext cx="5072082" cy="369332"/>
          </a:xfrm>
          <a:prstGeom prst="rect">
            <a:avLst/>
          </a:prstGeom>
        </p:spPr>
        <p:txBody>
          <a:bodyPr wrap="square">
            <a:spAutoFit/>
          </a:bodyPr>
          <a:lstStyle/>
          <a:p>
            <a:r>
              <a:rPr lang="nl-NL" dirty="0" smtClean="0"/>
              <a:t>http://www.youtube.com/watch?v=TSOr5Nl2h54</a:t>
            </a:r>
            <a:endParaRPr lang="nl-NL" dirty="0"/>
          </a:p>
        </p:txBody>
      </p:sp>
      <p:pic>
        <p:nvPicPr>
          <p:cNvPr id="7" name="Afbeelding 6" descr="bee_animation.gif"/>
          <p:cNvPicPr>
            <a:picLocks noChangeAspect="1"/>
          </p:cNvPicPr>
          <p:nvPr/>
        </p:nvPicPr>
        <p:blipFill>
          <a:blip r:embed="rId6" cstate="print"/>
          <a:stretch>
            <a:fillRect/>
          </a:stretch>
        </p:blipFill>
        <p:spPr>
          <a:xfrm>
            <a:off x="2571736" y="2071678"/>
            <a:ext cx="1285856" cy="128585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Wie zijn nest is dit?</a:t>
            </a:r>
            <a:endParaRPr lang="nl-NL" dirty="0"/>
          </a:p>
        </p:txBody>
      </p:sp>
      <p:pic>
        <p:nvPicPr>
          <p:cNvPr id="4" name="Tijdelijke aanduiding voor inhoud 3" descr="wespennest.jpg"/>
          <p:cNvPicPr>
            <a:picLocks noGrp="1" noChangeAspect="1"/>
          </p:cNvPicPr>
          <p:nvPr>
            <p:ph idx="1"/>
          </p:nvPr>
        </p:nvPicPr>
        <p:blipFill>
          <a:blip r:embed="rId2" cstate="print"/>
          <a:stretch>
            <a:fillRect/>
          </a:stretch>
        </p:blipFill>
        <p:spPr>
          <a:xfrm>
            <a:off x="285720" y="1214422"/>
            <a:ext cx="4081444" cy="3703670"/>
          </a:xfrm>
        </p:spPr>
      </p:pic>
      <p:pic>
        <p:nvPicPr>
          <p:cNvPr id="5" name="Afbeelding 4" descr="2333534022_d5d67f5b77.jpg"/>
          <p:cNvPicPr>
            <a:picLocks noChangeAspect="1"/>
          </p:cNvPicPr>
          <p:nvPr/>
        </p:nvPicPr>
        <p:blipFill>
          <a:blip r:embed="rId3" cstate="print"/>
          <a:stretch>
            <a:fillRect/>
          </a:stretch>
        </p:blipFill>
        <p:spPr>
          <a:xfrm>
            <a:off x="4629810" y="1214422"/>
            <a:ext cx="4299908" cy="3009936"/>
          </a:xfrm>
          <a:prstGeom prst="rect">
            <a:avLst/>
          </a:prstGeom>
        </p:spPr>
      </p:pic>
      <p:pic>
        <p:nvPicPr>
          <p:cNvPr id="7" name="Afbeelding 6" descr="European_Wasp_-_Full_Body_Picture.png"/>
          <p:cNvPicPr>
            <a:picLocks noChangeAspect="1"/>
          </p:cNvPicPr>
          <p:nvPr/>
        </p:nvPicPr>
        <p:blipFill>
          <a:blip r:embed="rId4" cstate="print"/>
          <a:stretch>
            <a:fillRect/>
          </a:stretch>
        </p:blipFill>
        <p:spPr>
          <a:xfrm>
            <a:off x="3786182" y="3608825"/>
            <a:ext cx="4876810" cy="3249175"/>
          </a:xfrm>
          <a:prstGeom prst="rect">
            <a:avLst/>
          </a:prstGeom>
        </p:spPr>
      </p:pic>
      <p:pic>
        <p:nvPicPr>
          <p:cNvPr id="6" name="Afbeelding 5" descr="bee5.gif"/>
          <p:cNvPicPr>
            <a:picLocks noChangeAspect="1"/>
          </p:cNvPicPr>
          <p:nvPr/>
        </p:nvPicPr>
        <p:blipFill>
          <a:blip r:embed="rId5" cstate="print"/>
          <a:stretch>
            <a:fillRect/>
          </a:stretch>
        </p:blipFill>
        <p:spPr>
          <a:xfrm>
            <a:off x="214282" y="5143512"/>
            <a:ext cx="1143000" cy="123825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Een bij zijn nest</a:t>
            </a:r>
            <a:endParaRPr lang="nl-NL" dirty="0"/>
          </a:p>
        </p:txBody>
      </p:sp>
      <p:pic>
        <p:nvPicPr>
          <p:cNvPr id="4" name="Tijdelijke aanduiding voor inhoud 3" descr="kast.jpg"/>
          <p:cNvPicPr>
            <a:picLocks noChangeAspect="1"/>
          </p:cNvPicPr>
          <p:nvPr/>
        </p:nvPicPr>
        <p:blipFill>
          <a:blip r:embed="rId2" cstate="print"/>
          <a:stretch>
            <a:fillRect/>
          </a:stretch>
        </p:blipFill>
        <p:spPr>
          <a:xfrm>
            <a:off x="428596" y="1571612"/>
            <a:ext cx="2202046" cy="2202046"/>
          </a:xfrm>
          <a:prstGeom prst="rect">
            <a:avLst/>
          </a:prstGeom>
        </p:spPr>
      </p:pic>
      <p:pic>
        <p:nvPicPr>
          <p:cNvPr id="5" name="Afbeelding 4" descr="korf.jpg"/>
          <p:cNvPicPr>
            <a:picLocks noChangeAspect="1"/>
          </p:cNvPicPr>
          <p:nvPr/>
        </p:nvPicPr>
        <p:blipFill>
          <a:blip r:embed="rId3" cstate="print"/>
          <a:stretch>
            <a:fillRect/>
          </a:stretch>
        </p:blipFill>
        <p:spPr>
          <a:xfrm>
            <a:off x="5715008" y="1571612"/>
            <a:ext cx="3196512" cy="2357454"/>
          </a:xfrm>
          <a:prstGeom prst="rect">
            <a:avLst/>
          </a:prstGeom>
        </p:spPr>
      </p:pic>
      <p:pic>
        <p:nvPicPr>
          <p:cNvPr id="6" name="Afbeelding 5" descr="korf01e.jpg"/>
          <p:cNvPicPr>
            <a:picLocks noChangeAspect="1"/>
          </p:cNvPicPr>
          <p:nvPr/>
        </p:nvPicPr>
        <p:blipFill>
          <a:blip r:embed="rId4" cstate="print"/>
          <a:stretch>
            <a:fillRect/>
          </a:stretch>
        </p:blipFill>
        <p:spPr>
          <a:xfrm>
            <a:off x="5715008" y="4000504"/>
            <a:ext cx="3214710" cy="2143140"/>
          </a:xfrm>
          <a:prstGeom prst="rect">
            <a:avLst/>
          </a:prstGeom>
        </p:spPr>
      </p:pic>
      <p:pic>
        <p:nvPicPr>
          <p:cNvPr id="7" name="Afbeelding 6" descr="BS_7834198_7834198_1121605b.jpg"/>
          <p:cNvPicPr>
            <a:picLocks noChangeAspect="1"/>
          </p:cNvPicPr>
          <p:nvPr/>
        </p:nvPicPr>
        <p:blipFill>
          <a:blip r:embed="rId5" cstate="print"/>
          <a:stretch>
            <a:fillRect/>
          </a:stretch>
        </p:blipFill>
        <p:spPr>
          <a:xfrm>
            <a:off x="428596" y="3786191"/>
            <a:ext cx="3382684" cy="2247894"/>
          </a:xfrm>
          <a:prstGeom prst="rect">
            <a:avLst/>
          </a:prstGeom>
        </p:spPr>
      </p:pic>
      <p:pic>
        <p:nvPicPr>
          <p:cNvPr id="8" name="Afbeelding 7" descr="bijen werkbijkopie.png"/>
          <p:cNvPicPr>
            <a:picLocks noChangeAspect="1"/>
          </p:cNvPicPr>
          <p:nvPr/>
        </p:nvPicPr>
        <p:blipFill>
          <a:blip r:embed="rId6" cstate="print"/>
          <a:stretch>
            <a:fillRect/>
          </a:stretch>
        </p:blipFill>
        <p:spPr>
          <a:xfrm>
            <a:off x="2714612" y="1428736"/>
            <a:ext cx="3050006" cy="2086204"/>
          </a:xfrm>
          <a:prstGeom prst="rect">
            <a:avLst/>
          </a:prstGeom>
        </p:spPr>
      </p:pic>
      <p:pic>
        <p:nvPicPr>
          <p:cNvPr id="9" name="Afbeelding 8" descr="beeoo.gif"/>
          <p:cNvPicPr>
            <a:picLocks noChangeAspect="1"/>
          </p:cNvPicPr>
          <p:nvPr/>
        </p:nvPicPr>
        <p:blipFill>
          <a:blip r:embed="rId7" cstate="print"/>
          <a:stretch>
            <a:fillRect/>
          </a:stretch>
        </p:blipFill>
        <p:spPr>
          <a:xfrm>
            <a:off x="3857620" y="4786322"/>
            <a:ext cx="1817626" cy="186696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Bijen leven op raten</a:t>
            </a:r>
            <a:endParaRPr lang="nl-NL" dirty="0"/>
          </a:p>
        </p:txBody>
      </p:sp>
      <p:pic>
        <p:nvPicPr>
          <p:cNvPr id="6" name="Tijdelijke aanduiding voor inhoud 5" descr="280px-Pollen_in_Wabe_31b.jpg"/>
          <p:cNvPicPr>
            <a:picLocks noGrp="1" noChangeAspect="1"/>
          </p:cNvPicPr>
          <p:nvPr>
            <p:ph idx="1"/>
          </p:nvPr>
        </p:nvPicPr>
        <p:blipFill>
          <a:blip r:embed="rId2" cstate="print"/>
          <a:stretch>
            <a:fillRect/>
          </a:stretch>
        </p:blipFill>
        <p:spPr>
          <a:xfrm>
            <a:off x="214282" y="1285860"/>
            <a:ext cx="2681826" cy="2011370"/>
          </a:xfrm>
        </p:spPr>
      </p:pic>
      <p:pic>
        <p:nvPicPr>
          <p:cNvPr id="7" name="Afbeelding 6" descr="3424022603_6a3d7322b5.jpg"/>
          <p:cNvPicPr>
            <a:picLocks noChangeAspect="1"/>
          </p:cNvPicPr>
          <p:nvPr/>
        </p:nvPicPr>
        <p:blipFill>
          <a:blip r:embed="rId3" cstate="print"/>
          <a:stretch>
            <a:fillRect/>
          </a:stretch>
        </p:blipFill>
        <p:spPr>
          <a:xfrm>
            <a:off x="5000628" y="2206552"/>
            <a:ext cx="3857652" cy="3579902"/>
          </a:xfrm>
          <a:prstGeom prst="rect">
            <a:avLst/>
          </a:prstGeom>
        </p:spPr>
      </p:pic>
      <p:pic>
        <p:nvPicPr>
          <p:cNvPr id="8" name="Afbeelding 7" descr="3344466985_955bfda8d9.jpg"/>
          <p:cNvPicPr>
            <a:picLocks noChangeAspect="1"/>
          </p:cNvPicPr>
          <p:nvPr/>
        </p:nvPicPr>
        <p:blipFill>
          <a:blip r:embed="rId4" cstate="print"/>
          <a:stretch>
            <a:fillRect/>
          </a:stretch>
        </p:blipFill>
        <p:spPr>
          <a:xfrm>
            <a:off x="214282" y="3357562"/>
            <a:ext cx="4572000" cy="3044952"/>
          </a:xfrm>
          <a:prstGeom prst="rect">
            <a:avLst/>
          </a:prstGeom>
        </p:spPr>
      </p:pic>
      <p:pic>
        <p:nvPicPr>
          <p:cNvPr id="9" name="Afbeelding 8" descr="lampekap.jpg"/>
          <p:cNvPicPr>
            <a:picLocks noChangeAspect="1"/>
          </p:cNvPicPr>
          <p:nvPr/>
        </p:nvPicPr>
        <p:blipFill>
          <a:blip r:embed="rId5" cstate="print"/>
          <a:stretch>
            <a:fillRect/>
          </a:stretch>
        </p:blipFill>
        <p:spPr>
          <a:xfrm>
            <a:off x="3579704" y="1276520"/>
            <a:ext cx="3063998" cy="2652546"/>
          </a:xfrm>
          <a:prstGeom prst="rect">
            <a:avLst/>
          </a:prstGeom>
        </p:spPr>
      </p:pic>
      <p:pic>
        <p:nvPicPr>
          <p:cNvPr id="10" name="Afbeelding 9" descr="animatedbeehive.gif"/>
          <p:cNvPicPr>
            <a:picLocks noChangeAspect="1"/>
          </p:cNvPicPr>
          <p:nvPr/>
        </p:nvPicPr>
        <p:blipFill>
          <a:blip r:embed="rId6" cstate="print"/>
          <a:stretch>
            <a:fillRect/>
          </a:stretch>
        </p:blipFill>
        <p:spPr>
          <a:xfrm>
            <a:off x="7643834" y="285728"/>
            <a:ext cx="1219214" cy="94625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In de kast maken de imkers raampjes met een kunstraat</a:t>
            </a:r>
            <a:endParaRPr lang="nl-NL" dirty="0"/>
          </a:p>
        </p:txBody>
      </p:sp>
      <p:pic>
        <p:nvPicPr>
          <p:cNvPr id="4" name="Afbeelding 3" descr="3373624713_d562b9a9bb.jpg"/>
          <p:cNvPicPr>
            <a:picLocks noChangeAspect="1"/>
          </p:cNvPicPr>
          <p:nvPr/>
        </p:nvPicPr>
        <p:blipFill>
          <a:blip r:embed="rId2" cstate="print"/>
          <a:stretch>
            <a:fillRect/>
          </a:stretch>
        </p:blipFill>
        <p:spPr>
          <a:xfrm>
            <a:off x="357158" y="1643050"/>
            <a:ext cx="3153996" cy="2857520"/>
          </a:xfrm>
          <a:prstGeom prst="rect">
            <a:avLst/>
          </a:prstGeom>
        </p:spPr>
      </p:pic>
      <p:pic>
        <p:nvPicPr>
          <p:cNvPr id="5" name="Afbeelding 4" descr="bijenraat.jpg"/>
          <p:cNvPicPr>
            <a:picLocks noChangeAspect="1"/>
          </p:cNvPicPr>
          <p:nvPr/>
        </p:nvPicPr>
        <p:blipFill>
          <a:blip r:embed="rId3" cstate="print"/>
          <a:stretch>
            <a:fillRect/>
          </a:stretch>
        </p:blipFill>
        <p:spPr>
          <a:xfrm>
            <a:off x="4857752" y="1643050"/>
            <a:ext cx="3794116" cy="2845588"/>
          </a:xfrm>
          <a:prstGeom prst="rect">
            <a:avLst/>
          </a:prstGeom>
        </p:spPr>
      </p:pic>
      <p:pic>
        <p:nvPicPr>
          <p:cNvPr id="6" name="Afbeelding 5" descr="3456116511_bd7b3b5804.jpg"/>
          <p:cNvPicPr>
            <a:picLocks noChangeAspect="1"/>
          </p:cNvPicPr>
          <p:nvPr/>
        </p:nvPicPr>
        <p:blipFill>
          <a:blip r:embed="rId4" cstate="print"/>
          <a:stretch>
            <a:fillRect/>
          </a:stretch>
        </p:blipFill>
        <p:spPr>
          <a:xfrm>
            <a:off x="2786050" y="4000504"/>
            <a:ext cx="3492480" cy="2214232"/>
          </a:xfrm>
          <a:prstGeom prst="rect">
            <a:avLst/>
          </a:prstGeom>
        </p:spPr>
      </p:pic>
      <p:pic>
        <p:nvPicPr>
          <p:cNvPr id="7" name="Afbeelding 6" descr="complete%20bee%20gif%20animation.gif"/>
          <p:cNvPicPr>
            <a:picLocks noChangeAspect="1"/>
          </p:cNvPicPr>
          <p:nvPr/>
        </p:nvPicPr>
        <p:blipFill>
          <a:blip r:embed="rId5" cstate="print"/>
          <a:stretch>
            <a:fillRect/>
          </a:stretch>
        </p:blipFill>
        <p:spPr>
          <a:xfrm>
            <a:off x="7143768" y="5143512"/>
            <a:ext cx="1666875" cy="1057275"/>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3424821084_3b89f38c27.jpg"/>
          <p:cNvPicPr>
            <a:picLocks noChangeAspect="1"/>
          </p:cNvPicPr>
          <p:nvPr/>
        </p:nvPicPr>
        <p:blipFill>
          <a:blip r:embed="rId2" cstate="print"/>
          <a:stretch>
            <a:fillRect/>
          </a:stretch>
        </p:blipFill>
        <p:spPr>
          <a:xfrm>
            <a:off x="3000364" y="1571612"/>
            <a:ext cx="3571900" cy="2957534"/>
          </a:xfrm>
          <a:prstGeom prst="rect">
            <a:avLst/>
          </a:prstGeom>
        </p:spPr>
      </p:pic>
      <p:pic>
        <p:nvPicPr>
          <p:cNvPr id="8" name="Afbeelding 7" descr="20090706annabee.gif"/>
          <p:cNvPicPr>
            <a:picLocks noChangeAspect="1"/>
          </p:cNvPicPr>
          <p:nvPr/>
        </p:nvPicPr>
        <p:blipFill>
          <a:blip r:embed="rId3" cstate="print"/>
          <a:stretch>
            <a:fillRect/>
          </a:stretch>
        </p:blipFill>
        <p:spPr>
          <a:xfrm>
            <a:off x="5143532" y="3595710"/>
            <a:ext cx="4000500" cy="3048000"/>
          </a:xfrm>
          <a:prstGeom prst="rect">
            <a:avLst/>
          </a:prstGeom>
        </p:spPr>
      </p:pic>
      <p:sp>
        <p:nvSpPr>
          <p:cNvPr id="2" name="Titel 1"/>
          <p:cNvSpPr>
            <a:spLocks noGrp="1"/>
          </p:cNvSpPr>
          <p:nvPr>
            <p:ph type="title"/>
          </p:nvPr>
        </p:nvSpPr>
        <p:spPr/>
        <p:txBody>
          <a:bodyPr>
            <a:normAutofit fontScale="90000"/>
          </a:bodyPr>
          <a:lstStyle/>
          <a:p>
            <a:r>
              <a:rPr lang="nl-NL" dirty="0" smtClean="0"/>
              <a:t>Om in de kast te kijken moet je eerst de bijen beroken</a:t>
            </a:r>
            <a:endParaRPr lang="nl-NL" dirty="0"/>
          </a:p>
        </p:txBody>
      </p:sp>
      <p:pic>
        <p:nvPicPr>
          <p:cNvPr id="4" name="Afbeelding 3" descr="3424751120_4773b7e570.jpg"/>
          <p:cNvPicPr>
            <a:picLocks noChangeAspect="1"/>
          </p:cNvPicPr>
          <p:nvPr/>
        </p:nvPicPr>
        <p:blipFill>
          <a:blip r:embed="rId4" cstate="print"/>
          <a:stretch>
            <a:fillRect/>
          </a:stretch>
        </p:blipFill>
        <p:spPr>
          <a:xfrm>
            <a:off x="71406" y="1571612"/>
            <a:ext cx="2857520" cy="2851804"/>
          </a:xfrm>
          <a:prstGeom prst="rect">
            <a:avLst/>
          </a:prstGeom>
        </p:spPr>
      </p:pic>
      <p:pic>
        <p:nvPicPr>
          <p:cNvPr id="6" name="Afbeelding 5" descr="3424045805_83a562816e.jpg"/>
          <p:cNvPicPr>
            <a:picLocks noChangeAspect="1"/>
          </p:cNvPicPr>
          <p:nvPr/>
        </p:nvPicPr>
        <p:blipFill>
          <a:blip r:embed="rId5" cstate="print"/>
          <a:stretch>
            <a:fillRect/>
          </a:stretch>
        </p:blipFill>
        <p:spPr>
          <a:xfrm>
            <a:off x="1785918" y="4214818"/>
            <a:ext cx="2486774" cy="2332594"/>
          </a:xfrm>
          <a:prstGeom prst="rect">
            <a:avLst/>
          </a:prstGeom>
        </p:spPr>
      </p:pic>
      <p:pic>
        <p:nvPicPr>
          <p:cNvPr id="7" name="Afbeelding 6" descr="rokerbijkopie.png"/>
          <p:cNvPicPr>
            <a:picLocks noChangeAspect="1"/>
          </p:cNvPicPr>
          <p:nvPr/>
        </p:nvPicPr>
        <p:blipFill>
          <a:blip r:embed="rId6" cstate="print"/>
          <a:stretch>
            <a:fillRect/>
          </a:stretch>
        </p:blipFill>
        <p:spPr>
          <a:xfrm flipH="1">
            <a:off x="6572264" y="1428736"/>
            <a:ext cx="2354298" cy="202870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In de raten zit?</a:t>
            </a:r>
            <a:endParaRPr lang="nl-NL" dirty="0"/>
          </a:p>
        </p:txBody>
      </p:sp>
      <p:pic>
        <p:nvPicPr>
          <p:cNvPr id="5" name="Afbeelding 4" descr="3424738180_5cf0162f1e.jpg"/>
          <p:cNvPicPr>
            <a:picLocks noChangeAspect="1"/>
          </p:cNvPicPr>
          <p:nvPr/>
        </p:nvPicPr>
        <p:blipFill>
          <a:blip r:embed="rId2" cstate="print"/>
          <a:stretch>
            <a:fillRect/>
          </a:stretch>
        </p:blipFill>
        <p:spPr>
          <a:xfrm>
            <a:off x="214282" y="1297734"/>
            <a:ext cx="4175198" cy="3131398"/>
          </a:xfrm>
          <a:prstGeom prst="rect">
            <a:avLst/>
          </a:prstGeom>
        </p:spPr>
      </p:pic>
      <p:pic>
        <p:nvPicPr>
          <p:cNvPr id="6" name="Afbeelding 5" descr="bijen_op_honingraat.jpg"/>
          <p:cNvPicPr>
            <a:picLocks noChangeAspect="1"/>
          </p:cNvPicPr>
          <p:nvPr/>
        </p:nvPicPr>
        <p:blipFill>
          <a:blip r:embed="rId3" cstate="print"/>
          <a:stretch>
            <a:fillRect/>
          </a:stretch>
        </p:blipFill>
        <p:spPr>
          <a:xfrm>
            <a:off x="5857882" y="1285860"/>
            <a:ext cx="3000398" cy="2364314"/>
          </a:xfrm>
          <a:prstGeom prst="rect">
            <a:avLst/>
          </a:prstGeom>
        </p:spPr>
      </p:pic>
      <p:pic>
        <p:nvPicPr>
          <p:cNvPr id="7" name="Afbeelding 6" descr="eitjes01d.jpg"/>
          <p:cNvPicPr>
            <a:picLocks noChangeAspect="1"/>
          </p:cNvPicPr>
          <p:nvPr/>
        </p:nvPicPr>
        <p:blipFill>
          <a:blip r:embed="rId4" cstate="print"/>
          <a:stretch>
            <a:fillRect/>
          </a:stretch>
        </p:blipFill>
        <p:spPr>
          <a:xfrm>
            <a:off x="3643306" y="3429000"/>
            <a:ext cx="2000264" cy="2987060"/>
          </a:xfrm>
          <a:prstGeom prst="rect">
            <a:avLst/>
          </a:prstGeom>
        </p:spPr>
      </p:pic>
      <p:pic>
        <p:nvPicPr>
          <p:cNvPr id="8" name="Afbeelding 7" descr="bijenlarven-t7263.jpg"/>
          <p:cNvPicPr>
            <a:picLocks noChangeAspect="1"/>
          </p:cNvPicPr>
          <p:nvPr/>
        </p:nvPicPr>
        <p:blipFill>
          <a:blip r:embed="rId5" cstate="print"/>
          <a:stretch>
            <a:fillRect/>
          </a:stretch>
        </p:blipFill>
        <p:spPr>
          <a:xfrm>
            <a:off x="214282" y="4214818"/>
            <a:ext cx="3286180" cy="2326616"/>
          </a:xfrm>
          <a:prstGeom prst="rect">
            <a:avLst/>
          </a:prstGeom>
        </p:spPr>
      </p:pic>
      <p:pic>
        <p:nvPicPr>
          <p:cNvPr id="9" name="Afbeelding 8" descr="BijMetStuifmeel.jpg"/>
          <p:cNvPicPr>
            <a:picLocks noChangeAspect="1"/>
          </p:cNvPicPr>
          <p:nvPr/>
        </p:nvPicPr>
        <p:blipFill>
          <a:blip r:embed="rId6" cstate="print"/>
          <a:stretch>
            <a:fillRect/>
          </a:stretch>
        </p:blipFill>
        <p:spPr>
          <a:xfrm>
            <a:off x="5857884" y="4000504"/>
            <a:ext cx="2979962" cy="2036308"/>
          </a:xfrm>
          <a:prstGeom prst="rect">
            <a:avLst/>
          </a:prstGeom>
        </p:spPr>
      </p:pic>
      <p:pic>
        <p:nvPicPr>
          <p:cNvPr id="10" name="Afbeelding 9" descr="animation_bee.gif"/>
          <p:cNvPicPr>
            <a:picLocks noChangeAspect="1"/>
          </p:cNvPicPr>
          <p:nvPr/>
        </p:nvPicPr>
        <p:blipFill>
          <a:blip r:embed="rId7" cstate="print"/>
          <a:stretch>
            <a:fillRect/>
          </a:stretch>
        </p:blipFill>
        <p:spPr>
          <a:xfrm>
            <a:off x="7358082" y="0"/>
            <a:ext cx="1419225" cy="120015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Hoe </a:t>
            </a:r>
            <a:r>
              <a:rPr lang="en-US" dirty="0" err="1" smtClean="0"/>
              <a:t>ziet</a:t>
            </a:r>
            <a:r>
              <a:rPr lang="en-US" dirty="0" smtClean="0"/>
              <a:t> </a:t>
            </a:r>
            <a:r>
              <a:rPr lang="en-US" dirty="0" err="1" smtClean="0"/>
              <a:t>een</a:t>
            </a:r>
            <a:r>
              <a:rPr lang="en-US" dirty="0" smtClean="0"/>
              <a:t> </a:t>
            </a:r>
            <a:r>
              <a:rPr lang="en-US" dirty="0" err="1" smtClean="0"/>
              <a:t>bij</a:t>
            </a:r>
            <a:r>
              <a:rPr lang="en-US" dirty="0" smtClean="0"/>
              <a:t> </a:t>
            </a:r>
            <a:r>
              <a:rPr lang="en-US" dirty="0" err="1" smtClean="0"/>
              <a:t>er</a:t>
            </a:r>
            <a:r>
              <a:rPr lang="en-US" dirty="0" smtClean="0"/>
              <a:t> </a:t>
            </a:r>
            <a:r>
              <a:rPr lang="en-US" dirty="0" err="1" smtClean="0"/>
              <a:t>uit</a:t>
            </a:r>
            <a:r>
              <a:rPr lang="en-US" dirty="0" smtClean="0"/>
              <a:t>?</a:t>
            </a:r>
            <a:endParaRPr lang="nl-NL" dirty="0"/>
          </a:p>
        </p:txBody>
      </p:sp>
      <p:pic>
        <p:nvPicPr>
          <p:cNvPr id="4" name="Tijdelijke aanduiding voor inhoud 3" descr="bij1.jpg"/>
          <p:cNvPicPr>
            <a:picLocks noGrp="1" noChangeAspect="1"/>
          </p:cNvPicPr>
          <p:nvPr>
            <p:ph idx="1"/>
          </p:nvPr>
        </p:nvPicPr>
        <p:blipFill>
          <a:blip r:embed="rId2" cstate="print"/>
          <a:stretch>
            <a:fillRect/>
          </a:stretch>
        </p:blipFill>
        <p:spPr>
          <a:xfrm>
            <a:off x="738161" y="1214422"/>
            <a:ext cx="3461840" cy="2596380"/>
          </a:xfrm>
        </p:spPr>
      </p:pic>
      <p:pic>
        <p:nvPicPr>
          <p:cNvPr id="6" name="Afbeelding 5" descr="bromvlieg.jpg"/>
          <p:cNvPicPr>
            <a:picLocks noChangeAspect="1"/>
          </p:cNvPicPr>
          <p:nvPr/>
        </p:nvPicPr>
        <p:blipFill>
          <a:blip r:embed="rId3" cstate="print"/>
          <a:stretch>
            <a:fillRect/>
          </a:stretch>
        </p:blipFill>
        <p:spPr>
          <a:xfrm>
            <a:off x="4668879" y="1232641"/>
            <a:ext cx="3521018" cy="2521504"/>
          </a:xfrm>
          <a:prstGeom prst="rect">
            <a:avLst/>
          </a:prstGeom>
        </p:spPr>
      </p:pic>
      <p:pic>
        <p:nvPicPr>
          <p:cNvPr id="7" name="Afbeelding 6" descr="wesp.jpg"/>
          <p:cNvPicPr>
            <a:picLocks noChangeAspect="1"/>
          </p:cNvPicPr>
          <p:nvPr/>
        </p:nvPicPr>
        <p:blipFill>
          <a:blip r:embed="rId4" cstate="print"/>
          <a:stretch>
            <a:fillRect/>
          </a:stretch>
        </p:blipFill>
        <p:spPr>
          <a:xfrm>
            <a:off x="737926" y="3993733"/>
            <a:ext cx="3453306" cy="2350278"/>
          </a:xfrm>
          <a:prstGeom prst="rect">
            <a:avLst/>
          </a:prstGeom>
        </p:spPr>
      </p:pic>
      <p:pic>
        <p:nvPicPr>
          <p:cNvPr id="8" name="Afbeelding 7" descr="hommel.jpg"/>
          <p:cNvPicPr>
            <a:picLocks noChangeAspect="1"/>
          </p:cNvPicPr>
          <p:nvPr/>
        </p:nvPicPr>
        <p:blipFill>
          <a:blip r:embed="rId5" cstate="print"/>
          <a:stretch>
            <a:fillRect/>
          </a:stretch>
        </p:blipFill>
        <p:spPr>
          <a:xfrm>
            <a:off x="4668849" y="3946346"/>
            <a:ext cx="3521048" cy="2394312"/>
          </a:xfrm>
          <a:prstGeom prst="rect">
            <a:avLst/>
          </a:prstGeom>
        </p:spPr>
      </p:pic>
      <p:sp>
        <p:nvSpPr>
          <p:cNvPr id="9" name="Tekstvak 8"/>
          <p:cNvSpPr txBox="1"/>
          <p:nvPr/>
        </p:nvSpPr>
        <p:spPr>
          <a:xfrm>
            <a:off x="3500430" y="2714620"/>
            <a:ext cx="574196" cy="1015663"/>
          </a:xfrm>
          <a:prstGeom prst="rect">
            <a:avLst/>
          </a:prstGeom>
          <a:noFill/>
        </p:spPr>
        <p:txBody>
          <a:bodyPr wrap="none" rtlCol="0">
            <a:spAutoFit/>
          </a:bodyPr>
          <a:lstStyle/>
          <a:p>
            <a:r>
              <a:rPr lang="en-US" sz="6000" dirty="0" smtClean="0">
                <a:solidFill>
                  <a:srgbClr val="FF0000"/>
                </a:solidFill>
              </a:rPr>
              <a:t>1</a:t>
            </a:r>
            <a:endParaRPr lang="nl-NL" sz="6000" dirty="0">
              <a:solidFill>
                <a:srgbClr val="FF0000"/>
              </a:solidFill>
            </a:endParaRPr>
          </a:p>
        </p:txBody>
      </p:sp>
      <p:sp>
        <p:nvSpPr>
          <p:cNvPr id="10" name="Tekstvak 9"/>
          <p:cNvSpPr txBox="1"/>
          <p:nvPr/>
        </p:nvSpPr>
        <p:spPr>
          <a:xfrm>
            <a:off x="7500958" y="2643182"/>
            <a:ext cx="574196" cy="1015663"/>
          </a:xfrm>
          <a:prstGeom prst="rect">
            <a:avLst/>
          </a:prstGeom>
          <a:noFill/>
        </p:spPr>
        <p:txBody>
          <a:bodyPr wrap="none" rtlCol="0">
            <a:spAutoFit/>
          </a:bodyPr>
          <a:lstStyle/>
          <a:p>
            <a:r>
              <a:rPr lang="en-US" sz="6000" dirty="0" smtClean="0">
                <a:solidFill>
                  <a:srgbClr val="FF0000"/>
                </a:solidFill>
              </a:rPr>
              <a:t>2</a:t>
            </a:r>
            <a:endParaRPr lang="nl-NL" sz="6000" dirty="0">
              <a:solidFill>
                <a:srgbClr val="FF0000"/>
              </a:solidFill>
            </a:endParaRPr>
          </a:p>
        </p:txBody>
      </p:sp>
      <p:sp>
        <p:nvSpPr>
          <p:cNvPr id="11" name="Tekstvak 10"/>
          <p:cNvSpPr txBox="1"/>
          <p:nvPr/>
        </p:nvSpPr>
        <p:spPr>
          <a:xfrm>
            <a:off x="3571868" y="5286388"/>
            <a:ext cx="574196" cy="1015663"/>
          </a:xfrm>
          <a:prstGeom prst="rect">
            <a:avLst/>
          </a:prstGeom>
          <a:noFill/>
        </p:spPr>
        <p:txBody>
          <a:bodyPr wrap="none" rtlCol="0">
            <a:spAutoFit/>
          </a:bodyPr>
          <a:lstStyle/>
          <a:p>
            <a:r>
              <a:rPr lang="en-US" sz="6000" dirty="0" smtClean="0">
                <a:solidFill>
                  <a:srgbClr val="FF0000"/>
                </a:solidFill>
              </a:rPr>
              <a:t>3</a:t>
            </a:r>
            <a:endParaRPr lang="nl-NL" sz="6000" dirty="0">
              <a:solidFill>
                <a:srgbClr val="FF0000"/>
              </a:solidFill>
            </a:endParaRPr>
          </a:p>
        </p:txBody>
      </p:sp>
      <p:sp>
        <p:nvSpPr>
          <p:cNvPr id="12" name="Tekstvak 11"/>
          <p:cNvSpPr txBox="1"/>
          <p:nvPr/>
        </p:nvSpPr>
        <p:spPr>
          <a:xfrm>
            <a:off x="7500958" y="5286388"/>
            <a:ext cx="574196" cy="1015663"/>
          </a:xfrm>
          <a:prstGeom prst="rect">
            <a:avLst/>
          </a:prstGeom>
          <a:noFill/>
        </p:spPr>
        <p:txBody>
          <a:bodyPr wrap="none" rtlCol="0">
            <a:spAutoFit/>
          </a:bodyPr>
          <a:lstStyle/>
          <a:p>
            <a:r>
              <a:rPr lang="en-US" sz="6000" dirty="0" smtClean="0">
                <a:solidFill>
                  <a:srgbClr val="FF0000"/>
                </a:solidFill>
              </a:rPr>
              <a:t>4</a:t>
            </a:r>
            <a:endParaRPr lang="nl-NL" sz="6000" dirty="0">
              <a:solidFill>
                <a:srgbClr val="FF0000"/>
              </a:solidFill>
            </a:endParaRPr>
          </a:p>
        </p:txBody>
      </p:sp>
      <p:pic>
        <p:nvPicPr>
          <p:cNvPr id="13" name="Afbeelding 12" descr="0091.gif"/>
          <p:cNvPicPr>
            <a:picLocks noChangeAspect="1"/>
          </p:cNvPicPr>
          <p:nvPr/>
        </p:nvPicPr>
        <p:blipFill>
          <a:blip r:embed="rId6" cstate="print"/>
          <a:stretch>
            <a:fillRect/>
          </a:stretch>
        </p:blipFill>
        <p:spPr>
          <a:xfrm>
            <a:off x="7572396" y="428612"/>
            <a:ext cx="1428750" cy="1143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Hoe groeit een bij</a:t>
            </a:r>
            <a:endParaRPr lang="nl-NL" dirty="0"/>
          </a:p>
        </p:txBody>
      </p:sp>
      <p:pic>
        <p:nvPicPr>
          <p:cNvPr id="4" name="Afbeelding 3" descr="foto%20larven.jpg"/>
          <p:cNvPicPr>
            <a:picLocks noChangeAspect="1"/>
          </p:cNvPicPr>
          <p:nvPr/>
        </p:nvPicPr>
        <p:blipFill>
          <a:blip r:embed="rId2" cstate="print"/>
          <a:stretch>
            <a:fillRect/>
          </a:stretch>
        </p:blipFill>
        <p:spPr>
          <a:xfrm>
            <a:off x="214282" y="1285860"/>
            <a:ext cx="3634736" cy="5350548"/>
          </a:xfrm>
          <a:prstGeom prst="rect">
            <a:avLst/>
          </a:prstGeom>
        </p:spPr>
      </p:pic>
      <p:pic>
        <p:nvPicPr>
          <p:cNvPr id="5" name="Afbeelding 4" descr="tbevo_NL.jpg"/>
          <p:cNvPicPr>
            <a:picLocks noChangeAspect="1"/>
          </p:cNvPicPr>
          <p:nvPr/>
        </p:nvPicPr>
        <p:blipFill>
          <a:blip r:embed="rId3" cstate="print"/>
          <a:stretch>
            <a:fillRect/>
          </a:stretch>
        </p:blipFill>
        <p:spPr>
          <a:xfrm>
            <a:off x="3929058" y="1285860"/>
            <a:ext cx="4829164" cy="3660200"/>
          </a:xfrm>
          <a:prstGeom prst="rect">
            <a:avLst/>
          </a:prstGeom>
        </p:spPr>
      </p:pic>
      <p:pic>
        <p:nvPicPr>
          <p:cNvPr id="7" name="Tijdelijke aanduiding voor inhoud 6" descr="BeeMario.jpg"/>
          <p:cNvPicPr>
            <a:picLocks noGrp="1" noChangeAspect="1"/>
          </p:cNvPicPr>
          <p:nvPr>
            <p:ph idx="1"/>
          </p:nvPr>
        </p:nvPicPr>
        <p:blipFill>
          <a:blip r:embed="rId4" cstate="print"/>
          <a:stretch>
            <a:fillRect/>
          </a:stretch>
        </p:blipFill>
        <p:spPr>
          <a:xfrm>
            <a:off x="7286644" y="5072074"/>
            <a:ext cx="1428758" cy="1428758"/>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De geboorte van een bij</a:t>
            </a:r>
            <a:endParaRPr lang="nl-NL" dirty="0"/>
          </a:p>
        </p:txBody>
      </p:sp>
      <p:pic>
        <p:nvPicPr>
          <p:cNvPr id="4" name="Afbeelding 3" descr="bijen060527_01.jpg"/>
          <p:cNvPicPr>
            <a:picLocks noChangeAspect="1"/>
          </p:cNvPicPr>
          <p:nvPr/>
        </p:nvPicPr>
        <p:blipFill>
          <a:blip r:embed="rId2" cstate="print"/>
          <a:stretch>
            <a:fillRect/>
          </a:stretch>
        </p:blipFill>
        <p:spPr>
          <a:xfrm>
            <a:off x="133138" y="1285860"/>
            <a:ext cx="2809928" cy="1966950"/>
          </a:xfrm>
          <a:prstGeom prst="rect">
            <a:avLst/>
          </a:prstGeom>
        </p:spPr>
      </p:pic>
      <p:pic>
        <p:nvPicPr>
          <p:cNvPr id="5" name="Afbeelding 4" descr="bijen060527_02.jpg"/>
          <p:cNvPicPr>
            <a:picLocks noChangeAspect="1"/>
          </p:cNvPicPr>
          <p:nvPr/>
        </p:nvPicPr>
        <p:blipFill>
          <a:blip r:embed="rId3" cstate="print"/>
          <a:stretch>
            <a:fillRect/>
          </a:stretch>
        </p:blipFill>
        <p:spPr>
          <a:xfrm>
            <a:off x="3000364" y="1285860"/>
            <a:ext cx="2851222" cy="1995856"/>
          </a:xfrm>
          <a:prstGeom prst="rect">
            <a:avLst/>
          </a:prstGeom>
        </p:spPr>
      </p:pic>
      <p:pic>
        <p:nvPicPr>
          <p:cNvPr id="6" name="Afbeelding 5" descr="bijen060527_03.jpg"/>
          <p:cNvPicPr>
            <a:picLocks noChangeAspect="1"/>
          </p:cNvPicPr>
          <p:nvPr/>
        </p:nvPicPr>
        <p:blipFill>
          <a:blip r:embed="rId4" cstate="print"/>
          <a:stretch>
            <a:fillRect/>
          </a:stretch>
        </p:blipFill>
        <p:spPr>
          <a:xfrm>
            <a:off x="5929322" y="1285860"/>
            <a:ext cx="2872090" cy="2010464"/>
          </a:xfrm>
          <a:prstGeom prst="rect">
            <a:avLst/>
          </a:prstGeom>
        </p:spPr>
      </p:pic>
      <p:pic>
        <p:nvPicPr>
          <p:cNvPr id="10" name="Afbeelding 9" descr="bee_hovering_holding_flower_sm_wm.gif"/>
          <p:cNvPicPr>
            <a:picLocks noChangeAspect="1"/>
          </p:cNvPicPr>
          <p:nvPr/>
        </p:nvPicPr>
        <p:blipFill>
          <a:blip r:embed="rId5" cstate="print"/>
          <a:stretch>
            <a:fillRect/>
          </a:stretch>
        </p:blipFill>
        <p:spPr>
          <a:xfrm>
            <a:off x="-32" y="5262568"/>
            <a:ext cx="1524018" cy="1524018"/>
          </a:xfrm>
          <a:prstGeom prst="rect">
            <a:avLst/>
          </a:prstGeom>
        </p:spPr>
      </p:pic>
      <p:pic>
        <p:nvPicPr>
          <p:cNvPr id="7" name="Afbeelding 6" descr="bijen060527_04.jpg"/>
          <p:cNvPicPr>
            <a:picLocks noChangeAspect="1"/>
          </p:cNvPicPr>
          <p:nvPr/>
        </p:nvPicPr>
        <p:blipFill>
          <a:blip r:embed="rId6" cstate="print"/>
          <a:stretch>
            <a:fillRect/>
          </a:stretch>
        </p:blipFill>
        <p:spPr>
          <a:xfrm>
            <a:off x="142844" y="3286124"/>
            <a:ext cx="3041218" cy="2128852"/>
          </a:xfrm>
          <a:prstGeom prst="rect">
            <a:avLst/>
          </a:prstGeom>
        </p:spPr>
      </p:pic>
      <p:pic>
        <p:nvPicPr>
          <p:cNvPr id="8" name="Afbeelding 7" descr="bijen060527_05.jpg"/>
          <p:cNvPicPr>
            <a:picLocks noChangeAspect="1"/>
          </p:cNvPicPr>
          <p:nvPr/>
        </p:nvPicPr>
        <p:blipFill>
          <a:blip r:embed="rId7" cstate="print"/>
          <a:stretch>
            <a:fillRect/>
          </a:stretch>
        </p:blipFill>
        <p:spPr>
          <a:xfrm>
            <a:off x="2571736" y="4429132"/>
            <a:ext cx="3121162" cy="2178572"/>
          </a:xfrm>
          <a:prstGeom prst="rect">
            <a:avLst/>
          </a:prstGeom>
        </p:spPr>
      </p:pic>
      <p:pic>
        <p:nvPicPr>
          <p:cNvPr id="9" name="Afbeelding 8" descr="bijen060527_06.jpg"/>
          <p:cNvPicPr>
            <a:picLocks noChangeAspect="1"/>
          </p:cNvPicPr>
          <p:nvPr/>
        </p:nvPicPr>
        <p:blipFill>
          <a:blip r:embed="rId8" cstate="print"/>
          <a:stretch>
            <a:fillRect/>
          </a:stretch>
        </p:blipFill>
        <p:spPr>
          <a:xfrm>
            <a:off x="5214942" y="3357562"/>
            <a:ext cx="3619492" cy="247573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Het volk wordt te groot en gaat verhuizen</a:t>
            </a:r>
            <a:endParaRPr lang="nl-NL" dirty="0"/>
          </a:p>
        </p:txBody>
      </p:sp>
      <p:pic>
        <p:nvPicPr>
          <p:cNvPr id="4" name="Afbeelding 3" descr="800px--_Bee_swarm_on_a_bicycle_(1-5)_-.jpg"/>
          <p:cNvPicPr>
            <a:picLocks noChangeAspect="1"/>
          </p:cNvPicPr>
          <p:nvPr/>
        </p:nvPicPr>
        <p:blipFill>
          <a:blip r:embed="rId2" cstate="print"/>
          <a:stretch>
            <a:fillRect/>
          </a:stretch>
        </p:blipFill>
        <p:spPr>
          <a:xfrm>
            <a:off x="214282" y="1500174"/>
            <a:ext cx="3716652" cy="2476220"/>
          </a:xfrm>
          <a:prstGeom prst="rect">
            <a:avLst/>
          </a:prstGeom>
        </p:spPr>
      </p:pic>
      <p:pic>
        <p:nvPicPr>
          <p:cNvPr id="5" name="Afbeelding 4" descr="800px--_Bee_swarm_on_a_bicycle_(3-5)_-.jpg"/>
          <p:cNvPicPr>
            <a:picLocks noChangeAspect="1"/>
          </p:cNvPicPr>
          <p:nvPr/>
        </p:nvPicPr>
        <p:blipFill>
          <a:blip r:embed="rId3" cstate="print"/>
          <a:stretch>
            <a:fillRect/>
          </a:stretch>
        </p:blipFill>
        <p:spPr>
          <a:xfrm>
            <a:off x="5143504" y="1500174"/>
            <a:ext cx="3717724" cy="2476934"/>
          </a:xfrm>
          <a:prstGeom prst="rect">
            <a:avLst/>
          </a:prstGeom>
        </p:spPr>
      </p:pic>
      <p:pic>
        <p:nvPicPr>
          <p:cNvPr id="6" name="Afbeelding 5" descr="-_Bee_swarm_on_a_bicycle_(4-5)_-.jpg"/>
          <p:cNvPicPr>
            <a:picLocks noChangeAspect="1"/>
          </p:cNvPicPr>
          <p:nvPr/>
        </p:nvPicPr>
        <p:blipFill>
          <a:blip r:embed="rId4" cstate="print"/>
          <a:stretch>
            <a:fillRect/>
          </a:stretch>
        </p:blipFill>
        <p:spPr>
          <a:xfrm>
            <a:off x="2071670" y="3500438"/>
            <a:ext cx="4681728" cy="3121152"/>
          </a:xfrm>
          <a:prstGeom prst="rect">
            <a:avLst/>
          </a:prstGeom>
        </p:spPr>
      </p:pic>
      <p:pic>
        <p:nvPicPr>
          <p:cNvPr id="7" name="Afbeelding 6" descr="Bee_2.gif"/>
          <p:cNvPicPr>
            <a:picLocks noChangeAspect="1"/>
          </p:cNvPicPr>
          <p:nvPr/>
        </p:nvPicPr>
        <p:blipFill>
          <a:blip r:embed="rId5" cstate="print"/>
          <a:stretch>
            <a:fillRect/>
          </a:stretch>
        </p:blipFill>
        <p:spPr>
          <a:xfrm>
            <a:off x="428596" y="4572008"/>
            <a:ext cx="1255518" cy="162878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Dit heet zwermen</a:t>
            </a:r>
            <a:endParaRPr lang="nl-NL" dirty="0"/>
          </a:p>
        </p:txBody>
      </p:sp>
      <p:pic>
        <p:nvPicPr>
          <p:cNvPr id="4" name="Afbeelding 3" descr="beemobile.jpg"/>
          <p:cNvPicPr>
            <a:picLocks noChangeAspect="1"/>
          </p:cNvPicPr>
          <p:nvPr/>
        </p:nvPicPr>
        <p:blipFill>
          <a:blip r:embed="rId2" cstate="print"/>
          <a:stretch>
            <a:fillRect/>
          </a:stretch>
        </p:blipFill>
        <p:spPr>
          <a:xfrm>
            <a:off x="357158" y="1142984"/>
            <a:ext cx="4429156" cy="4065116"/>
          </a:xfrm>
          <a:prstGeom prst="rect">
            <a:avLst/>
          </a:prstGeom>
        </p:spPr>
      </p:pic>
      <p:pic>
        <p:nvPicPr>
          <p:cNvPr id="5" name="Afbeelding 4" descr="bee_swarm_on_truck_6th_st_moving_them_to_hive.jpg"/>
          <p:cNvPicPr>
            <a:picLocks noChangeAspect="1"/>
          </p:cNvPicPr>
          <p:nvPr/>
        </p:nvPicPr>
        <p:blipFill>
          <a:blip r:embed="rId3" cstate="print"/>
          <a:stretch>
            <a:fillRect/>
          </a:stretch>
        </p:blipFill>
        <p:spPr>
          <a:xfrm>
            <a:off x="3786152" y="3071810"/>
            <a:ext cx="5357848" cy="3571898"/>
          </a:xfrm>
          <a:prstGeom prst="rect">
            <a:avLst/>
          </a:prstGeom>
        </p:spPr>
      </p:pic>
      <p:pic>
        <p:nvPicPr>
          <p:cNvPr id="6" name="Afbeelding 5" descr="bee_4.gif"/>
          <p:cNvPicPr>
            <a:picLocks noChangeAspect="1"/>
          </p:cNvPicPr>
          <p:nvPr/>
        </p:nvPicPr>
        <p:blipFill>
          <a:blip r:embed="rId4" cstate="print"/>
          <a:stretch>
            <a:fillRect/>
          </a:stretch>
        </p:blipFill>
        <p:spPr>
          <a:xfrm flipH="1">
            <a:off x="7072330" y="1000108"/>
            <a:ext cx="1905014" cy="1714512"/>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bee%20body.jpg"/>
          <p:cNvPicPr>
            <a:picLocks noChangeAspect="1"/>
          </p:cNvPicPr>
          <p:nvPr/>
        </p:nvPicPr>
        <p:blipFill>
          <a:blip r:embed="rId2" cstate="print"/>
          <a:stretch>
            <a:fillRect/>
          </a:stretch>
        </p:blipFill>
        <p:spPr>
          <a:xfrm>
            <a:off x="357158" y="1285860"/>
            <a:ext cx="2428894" cy="3636060"/>
          </a:xfrm>
          <a:prstGeom prst="rect">
            <a:avLst/>
          </a:prstGeom>
        </p:spPr>
      </p:pic>
      <p:pic>
        <p:nvPicPr>
          <p:cNvPr id="5" name="Afbeelding 4" descr="enghoor1.bmp"/>
          <p:cNvPicPr>
            <a:picLocks noChangeAspect="1"/>
          </p:cNvPicPr>
          <p:nvPr/>
        </p:nvPicPr>
        <p:blipFill>
          <a:blip r:embed="rId3" cstate="print"/>
          <a:stretch>
            <a:fillRect/>
          </a:stretch>
        </p:blipFill>
        <p:spPr>
          <a:xfrm>
            <a:off x="5715008" y="1142984"/>
            <a:ext cx="3143250" cy="3448050"/>
          </a:xfrm>
          <a:prstGeom prst="rect">
            <a:avLst/>
          </a:prstGeom>
        </p:spPr>
      </p:pic>
      <p:pic>
        <p:nvPicPr>
          <p:cNvPr id="6" name="Afbeelding 5" descr="picture-62.jpg"/>
          <p:cNvPicPr>
            <a:picLocks noChangeAspect="1"/>
          </p:cNvPicPr>
          <p:nvPr/>
        </p:nvPicPr>
        <p:blipFill>
          <a:blip r:embed="rId4" cstate="print"/>
          <a:stretch>
            <a:fillRect/>
          </a:stretch>
        </p:blipFill>
        <p:spPr>
          <a:xfrm>
            <a:off x="2643174" y="3500438"/>
            <a:ext cx="3540180" cy="3134100"/>
          </a:xfrm>
          <a:prstGeom prst="rect">
            <a:avLst/>
          </a:prstGeom>
        </p:spPr>
      </p:pic>
      <p:pic>
        <p:nvPicPr>
          <p:cNvPr id="7" name="Afbeelding 6" descr="bee_urinating.gif"/>
          <p:cNvPicPr>
            <a:picLocks noChangeAspect="1"/>
          </p:cNvPicPr>
          <p:nvPr/>
        </p:nvPicPr>
        <p:blipFill>
          <a:blip r:embed="rId5" cstate="print"/>
          <a:stretch>
            <a:fillRect/>
          </a:stretch>
        </p:blipFill>
        <p:spPr>
          <a:xfrm>
            <a:off x="3428992" y="1285860"/>
            <a:ext cx="1534682" cy="2045000"/>
          </a:xfrm>
          <a:prstGeom prst="rect">
            <a:avLst/>
          </a:prstGeom>
        </p:spPr>
      </p:pic>
      <p:sp>
        <p:nvSpPr>
          <p:cNvPr id="2" name="Titel 1"/>
          <p:cNvSpPr>
            <a:spLocks noGrp="1"/>
          </p:cNvSpPr>
          <p:nvPr>
            <p:ph type="title"/>
          </p:nvPr>
        </p:nvSpPr>
        <p:spPr>
          <a:xfrm>
            <a:off x="285720" y="274638"/>
            <a:ext cx="8643998" cy="1143000"/>
          </a:xfrm>
        </p:spPr>
        <p:txBody>
          <a:bodyPr>
            <a:normAutofit fontScale="90000"/>
          </a:bodyPr>
          <a:lstStyle/>
          <a:p>
            <a:r>
              <a:rPr lang="nl-NL" dirty="0" smtClean="0"/>
              <a:t>Dan doen ze soms gekke dingen </a:t>
            </a:r>
            <a:br>
              <a:rPr lang="nl-NL" dirty="0" smtClean="0"/>
            </a:br>
            <a:r>
              <a:rPr lang="nl-NL" dirty="0" smtClean="0"/>
              <a:t>met bijen</a:t>
            </a:r>
            <a:endParaRPr lang="nl-NL"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2974" y="274638"/>
            <a:ext cx="8229600" cy="1143000"/>
          </a:xfrm>
        </p:spPr>
        <p:txBody>
          <a:bodyPr/>
          <a:lstStyle/>
          <a:p>
            <a:r>
              <a:rPr lang="nl-NL" dirty="0" smtClean="0"/>
              <a:t>Hoe praten bijen met elkaar</a:t>
            </a:r>
            <a:endParaRPr lang="nl-NL" dirty="0"/>
          </a:p>
        </p:txBody>
      </p:sp>
      <p:sp>
        <p:nvSpPr>
          <p:cNvPr id="4" name="Tekstvak 3"/>
          <p:cNvSpPr txBox="1"/>
          <p:nvPr/>
        </p:nvSpPr>
        <p:spPr>
          <a:xfrm>
            <a:off x="285720" y="1428736"/>
            <a:ext cx="4929222" cy="5262979"/>
          </a:xfrm>
          <a:prstGeom prst="rect">
            <a:avLst/>
          </a:prstGeom>
          <a:noFill/>
        </p:spPr>
        <p:txBody>
          <a:bodyPr wrap="square" rtlCol="0">
            <a:spAutoFit/>
          </a:bodyPr>
          <a:lstStyle/>
          <a:p>
            <a:r>
              <a:rPr lang="nl-NL" sz="1200" b="1" dirty="0" smtClean="0"/>
              <a:t>Bijentaal of bijendans. </a:t>
            </a:r>
            <a:r>
              <a:rPr lang="nl-NL" sz="1200" dirty="0" smtClean="0"/>
              <a:t/>
            </a:r>
            <a:br>
              <a:rPr lang="nl-NL" sz="1200" dirty="0" smtClean="0"/>
            </a:br>
            <a:r>
              <a:rPr lang="nl-NL" sz="1200" dirty="0" smtClean="0"/>
              <a:t>Als een werkster een goede plaats gevonden heeft, met veel bloemen en nectar, dan komt ze dat aan haar zusters, de andere werksters, vertellen.</a:t>
            </a:r>
            <a:br>
              <a:rPr lang="nl-NL" sz="1200" dirty="0" smtClean="0"/>
            </a:br>
            <a:r>
              <a:rPr lang="nl-NL" sz="1200" dirty="0" smtClean="0"/>
              <a:t>Dat doet ze door een dans uit te voeren. Ze laat eerst de andere werksters ruiken aan haar lijfje waar stuifmeel inzit. Ze laat ook wat van de meegebrachte nectar proeven. Zo weten de anderen om welke soort bloemen het gaat. Om de richting en de afstand tussen de bloemen en de kast aan te geven voert de werkster dan een dans uit. </a:t>
            </a:r>
            <a:r>
              <a:rPr lang="nl-NL" sz="1200" b="1" dirty="0" smtClean="0"/>
              <a:t>Er zijn 2 soorten: </a:t>
            </a:r>
            <a:r>
              <a:rPr lang="nl-NL" sz="1200" dirty="0" smtClean="0"/>
              <a:t>de rondedans en de </a:t>
            </a:r>
            <a:r>
              <a:rPr lang="nl-NL" sz="1200" dirty="0" err="1" smtClean="0"/>
              <a:t>kwispeldans</a:t>
            </a:r>
            <a:r>
              <a:rPr lang="nl-NL" sz="1200" dirty="0" smtClean="0"/>
              <a:t>.</a:t>
            </a:r>
          </a:p>
          <a:p>
            <a:r>
              <a:rPr lang="nl-NL" sz="1200" dirty="0" smtClean="0"/>
              <a:t> </a:t>
            </a:r>
          </a:p>
          <a:p>
            <a:r>
              <a:rPr lang="nl-NL" sz="1200" dirty="0" smtClean="0"/>
              <a:t> </a:t>
            </a:r>
          </a:p>
          <a:p>
            <a:r>
              <a:rPr lang="nl-NL" sz="1200" b="1" dirty="0" smtClean="0"/>
              <a:t>De rondedans. </a:t>
            </a:r>
            <a:r>
              <a:rPr lang="nl-NL" sz="1200" dirty="0" smtClean="0"/>
              <a:t>Wanneer de bloemen op minder dan 100 meter van de kast staan, zal ons werkstertje in het rond beginnen dansen. Hoe langer het danst, hoe meer bloemen er staan. Haar zusters weten dan dat ze in de omgeving van de kast moeten zoeken naar de bloemen die ze geroken en geproefd hebben.</a:t>
            </a:r>
          </a:p>
          <a:p>
            <a:r>
              <a:rPr lang="nl-NL" sz="1200" dirty="0" smtClean="0"/>
              <a:t> </a:t>
            </a:r>
          </a:p>
          <a:p>
            <a:r>
              <a:rPr lang="nl-NL" sz="1200" dirty="0" smtClean="0"/>
              <a:t> </a:t>
            </a:r>
          </a:p>
          <a:p>
            <a:r>
              <a:rPr lang="nl-NL" sz="1200" dirty="0" smtClean="0"/>
              <a:t> </a:t>
            </a:r>
          </a:p>
          <a:p>
            <a:r>
              <a:rPr lang="nl-NL" sz="1200" b="1" dirty="0" smtClean="0"/>
              <a:t>De </a:t>
            </a:r>
            <a:r>
              <a:rPr lang="nl-NL" sz="1200" b="1" dirty="0" err="1" smtClean="0"/>
              <a:t>kwispeldans</a:t>
            </a:r>
            <a:r>
              <a:rPr lang="nl-NL" sz="1200" b="1" dirty="0" smtClean="0"/>
              <a:t> </a:t>
            </a:r>
            <a:r>
              <a:rPr lang="nl-NL" sz="1200" dirty="0" smtClean="0"/>
              <a:t>is een beetje moeilijker. Het werkstertje draait rond in een figuur die gelijkt op het cijfer 8. En ze waggelt ook met haar achterlijfje. Daaruit leren de andere werksters dat de bloemen verder dan 100 meter staan. Aan de manier waarop het werkstertje danst komen ze verder te weten in welke richting ze moeten zoeken. En dat is heel merkwaardig.</a:t>
            </a:r>
          </a:p>
          <a:p>
            <a:r>
              <a:rPr lang="nl-NL" sz="1200" dirty="0" smtClean="0"/>
              <a:t> </a:t>
            </a:r>
          </a:p>
          <a:p>
            <a:r>
              <a:rPr lang="nl-NL" sz="1200" dirty="0" smtClean="0"/>
              <a:t> </a:t>
            </a:r>
          </a:p>
          <a:p>
            <a:r>
              <a:rPr lang="nl-NL" sz="1200" dirty="0" smtClean="0"/>
              <a:t> </a:t>
            </a:r>
          </a:p>
          <a:p>
            <a:endParaRPr lang="nl-NL" sz="1200" dirty="0"/>
          </a:p>
        </p:txBody>
      </p:sp>
      <p:pic>
        <p:nvPicPr>
          <p:cNvPr id="5" name="Afbeelding 4" descr="bdrnd200.jpg"/>
          <p:cNvPicPr>
            <a:picLocks noChangeAspect="1"/>
          </p:cNvPicPr>
          <p:nvPr/>
        </p:nvPicPr>
        <p:blipFill>
          <a:blip r:embed="rId2" cstate="print"/>
          <a:stretch>
            <a:fillRect/>
          </a:stretch>
        </p:blipFill>
        <p:spPr>
          <a:xfrm>
            <a:off x="5429256" y="1285860"/>
            <a:ext cx="3175040" cy="2635284"/>
          </a:xfrm>
          <a:prstGeom prst="rect">
            <a:avLst/>
          </a:prstGeom>
        </p:spPr>
      </p:pic>
      <p:pic>
        <p:nvPicPr>
          <p:cNvPr id="6" name="Afbeelding 5" descr="bdkwi200.jpg"/>
          <p:cNvPicPr>
            <a:picLocks noChangeAspect="1"/>
          </p:cNvPicPr>
          <p:nvPr/>
        </p:nvPicPr>
        <p:blipFill>
          <a:blip r:embed="rId3" cstate="print"/>
          <a:stretch>
            <a:fillRect/>
          </a:stretch>
        </p:blipFill>
        <p:spPr>
          <a:xfrm>
            <a:off x="5429256" y="4000504"/>
            <a:ext cx="3140612" cy="2606708"/>
          </a:xfrm>
          <a:prstGeom prst="rect">
            <a:avLst/>
          </a:prstGeom>
        </p:spPr>
      </p:pic>
      <p:pic>
        <p:nvPicPr>
          <p:cNvPr id="7" name="Afbeelding 6" descr="Bee_walks.gif"/>
          <p:cNvPicPr>
            <a:picLocks noChangeAspect="1"/>
          </p:cNvPicPr>
          <p:nvPr/>
        </p:nvPicPr>
        <p:blipFill>
          <a:blip r:embed="rId4" cstate="print"/>
          <a:stretch>
            <a:fillRect/>
          </a:stretch>
        </p:blipFill>
        <p:spPr>
          <a:xfrm>
            <a:off x="7786710" y="57136"/>
            <a:ext cx="1219200" cy="13716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Waar is de koningin?</a:t>
            </a:r>
            <a:endParaRPr lang="nl-NL" dirty="0"/>
          </a:p>
        </p:txBody>
      </p:sp>
      <p:pic>
        <p:nvPicPr>
          <p:cNvPr id="4" name="Afbeelding 3" descr="hofstaat2a.jpg"/>
          <p:cNvPicPr>
            <a:picLocks noChangeAspect="1"/>
          </p:cNvPicPr>
          <p:nvPr/>
        </p:nvPicPr>
        <p:blipFill>
          <a:blip r:embed="rId2" cstate="print"/>
          <a:stretch>
            <a:fillRect/>
          </a:stretch>
        </p:blipFill>
        <p:spPr>
          <a:xfrm>
            <a:off x="71406" y="1187962"/>
            <a:ext cx="4286280" cy="3598360"/>
          </a:xfrm>
          <a:prstGeom prst="rect">
            <a:avLst/>
          </a:prstGeom>
        </p:spPr>
      </p:pic>
      <p:pic>
        <p:nvPicPr>
          <p:cNvPr id="6" name="Afbeelding 5" descr="Moer_Carnica_Carnolian.jpg"/>
          <p:cNvPicPr>
            <a:picLocks noChangeAspect="1"/>
          </p:cNvPicPr>
          <p:nvPr/>
        </p:nvPicPr>
        <p:blipFill>
          <a:blip r:embed="rId3" cstate="print"/>
          <a:stretch>
            <a:fillRect/>
          </a:stretch>
        </p:blipFill>
        <p:spPr>
          <a:xfrm>
            <a:off x="4506220" y="3000372"/>
            <a:ext cx="4566374" cy="3429024"/>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Daar is de koningin</a:t>
            </a:r>
            <a:endParaRPr lang="nl-NL" dirty="0"/>
          </a:p>
        </p:txBody>
      </p:sp>
      <p:pic>
        <p:nvPicPr>
          <p:cNvPr id="4" name="Afbeelding 3" descr="hofstaat2a.jpg"/>
          <p:cNvPicPr>
            <a:picLocks noChangeAspect="1"/>
          </p:cNvPicPr>
          <p:nvPr/>
        </p:nvPicPr>
        <p:blipFill>
          <a:blip r:embed="rId2" cstate="print"/>
          <a:stretch>
            <a:fillRect/>
          </a:stretch>
        </p:blipFill>
        <p:spPr>
          <a:xfrm>
            <a:off x="71406" y="1187962"/>
            <a:ext cx="4286280" cy="3598360"/>
          </a:xfrm>
          <a:prstGeom prst="rect">
            <a:avLst/>
          </a:prstGeom>
        </p:spPr>
      </p:pic>
      <p:pic>
        <p:nvPicPr>
          <p:cNvPr id="5" name="Afbeelding 4" descr="Moer_Carnica_Carnolian.jpg"/>
          <p:cNvPicPr>
            <a:picLocks noChangeAspect="1"/>
          </p:cNvPicPr>
          <p:nvPr/>
        </p:nvPicPr>
        <p:blipFill>
          <a:blip r:embed="rId3" cstate="print"/>
          <a:stretch>
            <a:fillRect/>
          </a:stretch>
        </p:blipFill>
        <p:spPr>
          <a:xfrm>
            <a:off x="4506220" y="3000372"/>
            <a:ext cx="4566374" cy="3429024"/>
          </a:xfrm>
          <a:prstGeom prst="rect">
            <a:avLst/>
          </a:prstGeom>
        </p:spPr>
      </p:pic>
      <p:sp>
        <p:nvSpPr>
          <p:cNvPr id="6" name="PIJL-RECHTS 5"/>
          <p:cNvSpPr/>
          <p:nvPr/>
        </p:nvSpPr>
        <p:spPr>
          <a:xfrm rot="5098939">
            <a:off x="1468109" y="1883701"/>
            <a:ext cx="928694" cy="64294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PIJL-RECHTS 6"/>
          <p:cNvSpPr/>
          <p:nvPr/>
        </p:nvSpPr>
        <p:spPr>
          <a:xfrm rot="5098939">
            <a:off x="6183017" y="3383900"/>
            <a:ext cx="928694" cy="64294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descr="bee_flying.gif"/>
          <p:cNvPicPr>
            <a:picLocks noChangeAspect="1"/>
          </p:cNvPicPr>
          <p:nvPr/>
        </p:nvPicPr>
        <p:blipFill>
          <a:blip r:embed="rId2" cstate="print"/>
          <a:stretch>
            <a:fillRect/>
          </a:stretch>
        </p:blipFill>
        <p:spPr>
          <a:xfrm>
            <a:off x="4071934" y="1285860"/>
            <a:ext cx="1524000" cy="1333500"/>
          </a:xfrm>
          <a:prstGeom prst="rect">
            <a:avLst/>
          </a:prstGeom>
        </p:spPr>
      </p:pic>
      <p:sp>
        <p:nvSpPr>
          <p:cNvPr id="2" name="Titel 1"/>
          <p:cNvSpPr>
            <a:spLocks noGrp="1"/>
          </p:cNvSpPr>
          <p:nvPr>
            <p:ph type="title"/>
          </p:nvPr>
        </p:nvSpPr>
        <p:spPr/>
        <p:txBody>
          <a:bodyPr/>
          <a:lstStyle/>
          <a:p>
            <a:r>
              <a:rPr lang="nl-NL" dirty="0" smtClean="0"/>
              <a:t>Waarom is een bij zo belangrijk?</a:t>
            </a:r>
            <a:endParaRPr lang="nl-NL" dirty="0"/>
          </a:p>
        </p:txBody>
      </p:sp>
      <p:pic>
        <p:nvPicPr>
          <p:cNvPr id="4" name="Afbeelding 3" descr="info_wissenswertes_3_gross.jpg"/>
          <p:cNvPicPr>
            <a:picLocks noChangeAspect="1"/>
          </p:cNvPicPr>
          <p:nvPr/>
        </p:nvPicPr>
        <p:blipFill>
          <a:blip r:embed="rId3" cstate="print"/>
          <a:stretch>
            <a:fillRect/>
          </a:stretch>
        </p:blipFill>
        <p:spPr>
          <a:xfrm>
            <a:off x="285720" y="1285860"/>
            <a:ext cx="3714776" cy="2466612"/>
          </a:xfrm>
          <a:prstGeom prst="rect">
            <a:avLst/>
          </a:prstGeom>
        </p:spPr>
      </p:pic>
      <p:pic>
        <p:nvPicPr>
          <p:cNvPr id="5" name="Afbeelding 4" descr="bij.jpg"/>
          <p:cNvPicPr>
            <a:picLocks noChangeAspect="1"/>
          </p:cNvPicPr>
          <p:nvPr/>
        </p:nvPicPr>
        <p:blipFill>
          <a:blip r:embed="rId4" cstate="print"/>
          <a:stretch>
            <a:fillRect/>
          </a:stretch>
        </p:blipFill>
        <p:spPr>
          <a:xfrm>
            <a:off x="5357818" y="1285860"/>
            <a:ext cx="3273972" cy="2600940"/>
          </a:xfrm>
          <a:prstGeom prst="rect">
            <a:avLst/>
          </a:prstGeom>
        </p:spPr>
      </p:pic>
      <p:pic>
        <p:nvPicPr>
          <p:cNvPr id="6" name="Afbeelding 5" descr="koei_9.jpg"/>
          <p:cNvPicPr>
            <a:picLocks noChangeAspect="1"/>
          </p:cNvPicPr>
          <p:nvPr/>
        </p:nvPicPr>
        <p:blipFill>
          <a:blip r:embed="rId5" cstate="print"/>
          <a:stretch>
            <a:fillRect/>
          </a:stretch>
        </p:blipFill>
        <p:spPr>
          <a:xfrm>
            <a:off x="285720" y="3905158"/>
            <a:ext cx="3772042" cy="2509666"/>
          </a:xfrm>
          <a:prstGeom prst="rect">
            <a:avLst/>
          </a:prstGeom>
        </p:spPr>
      </p:pic>
      <p:pic>
        <p:nvPicPr>
          <p:cNvPr id="8" name="Afbeelding 7" descr="appelkopie.png"/>
          <p:cNvPicPr>
            <a:picLocks noChangeAspect="1"/>
          </p:cNvPicPr>
          <p:nvPr/>
        </p:nvPicPr>
        <p:blipFill>
          <a:blip r:embed="rId6" cstate="print"/>
          <a:stretch>
            <a:fillRect/>
          </a:stretch>
        </p:blipFill>
        <p:spPr>
          <a:xfrm>
            <a:off x="4286248" y="3143248"/>
            <a:ext cx="2339716" cy="2430402"/>
          </a:xfrm>
          <a:prstGeom prst="rect">
            <a:avLst/>
          </a:prstGeom>
        </p:spPr>
      </p:pic>
      <p:pic>
        <p:nvPicPr>
          <p:cNvPr id="10" name="Afbeelding 9" descr="peerkopie.png"/>
          <p:cNvPicPr>
            <a:picLocks noChangeAspect="1"/>
          </p:cNvPicPr>
          <p:nvPr/>
        </p:nvPicPr>
        <p:blipFill>
          <a:blip r:embed="rId7" cstate="print"/>
          <a:stretch>
            <a:fillRect/>
          </a:stretch>
        </p:blipFill>
        <p:spPr>
          <a:xfrm>
            <a:off x="5857884" y="3571876"/>
            <a:ext cx="2143140" cy="3000394"/>
          </a:xfrm>
          <a:prstGeom prst="rect">
            <a:avLst/>
          </a:prstGeom>
        </p:spPr>
      </p:pic>
      <p:pic>
        <p:nvPicPr>
          <p:cNvPr id="11" name="Afbeelding 10" descr="Maiskopie.png"/>
          <p:cNvPicPr>
            <a:picLocks noChangeAspect="1"/>
          </p:cNvPicPr>
          <p:nvPr/>
        </p:nvPicPr>
        <p:blipFill>
          <a:blip r:embed="rId8" cstate="print"/>
          <a:stretch>
            <a:fillRect/>
          </a:stretch>
        </p:blipFill>
        <p:spPr>
          <a:xfrm>
            <a:off x="2572204" y="4714884"/>
            <a:ext cx="4579528" cy="2286016"/>
          </a:xfrm>
          <a:prstGeom prst="rect">
            <a:avLst/>
          </a:prstGeom>
        </p:spPr>
      </p:pic>
      <p:pic>
        <p:nvPicPr>
          <p:cNvPr id="9" name="Afbeelding 8" descr="boontje.png"/>
          <p:cNvPicPr>
            <a:picLocks noChangeAspect="1"/>
          </p:cNvPicPr>
          <p:nvPr/>
        </p:nvPicPr>
        <p:blipFill>
          <a:blip r:embed="rId9" cstate="print"/>
          <a:stretch>
            <a:fillRect/>
          </a:stretch>
        </p:blipFill>
        <p:spPr>
          <a:xfrm>
            <a:off x="6786578" y="2714620"/>
            <a:ext cx="2565080" cy="3809524"/>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beesff.gif"/>
          <p:cNvPicPr>
            <a:picLocks noChangeAspect="1"/>
          </p:cNvPicPr>
          <p:nvPr/>
        </p:nvPicPr>
        <p:blipFill>
          <a:blip r:embed="rId2" cstate="print"/>
          <a:stretch>
            <a:fillRect/>
          </a:stretch>
        </p:blipFill>
        <p:spPr>
          <a:xfrm>
            <a:off x="3000364" y="785794"/>
            <a:ext cx="4000500" cy="3524250"/>
          </a:xfrm>
          <a:prstGeom prst="rect">
            <a:avLst/>
          </a:prstGeom>
        </p:spPr>
      </p:pic>
      <p:sp>
        <p:nvSpPr>
          <p:cNvPr id="2" name="Titel 1"/>
          <p:cNvSpPr>
            <a:spLocks noGrp="1"/>
          </p:cNvSpPr>
          <p:nvPr>
            <p:ph type="title"/>
          </p:nvPr>
        </p:nvSpPr>
        <p:spPr/>
        <p:txBody>
          <a:bodyPr/>
          <a:lstStyle/>
          <a:p>
            <a:pPr algn="l"/>
            <a:r>
              <a:rPr lang="nl-NL" dirty="0" smtClean="0"/>
              <a:t>Wat geeft de bij ons</a:t>
            </a:r>
            <a:endParaRPr lang="nl-NL" dirty="0"/>
          </a:p>
        </p:txBody>
      </p:sp>
      <p:pic>
        <p:nvPicPr>
          <p:cNvPr id="5" name="Afbeelding 4" descr="44139-zoet-met-honing.jpg"/>
          <p:cNvPicPr>
            <a:picLocks noChangeAspect="1"/>
          </p:cNvPicPr>
          <p:nvPr/>
        </p:nvPicPr>
        <p:blipFill>
          <a:blip r:embed="rId3" cstate="print"/>
          <a:stretch>
            <a:fillRect/>
          </a:stretch>
        </p:blipFill>
        <p:spPr>
          <a:xfrm>
            <a:off x="6715108" y="0"/>
            <a:ext cx="2428892" cy="2428892"/>
          </a:xfrm>
          <a:prstGeom prst="rect">
            <a:avLst/>
          </a:prstGeom>
        </p:spPr>
      </p:pic>
      <p:pic>
        <p:nvPicPr>
          <p:cNvPr id="6" name="Afbeelding 5" descr="Honing_brood_01.jpg"/>
          <p:cNvPicPr>
            <a:picLocks noChangeAspect="1"/>
          </p:cNvPicPr>
          <p:nvPr/>
        </p:nvPicPr>
        <p:blipFill>
          <a:blip r:embed="rId4" cstate="print"/>
          <a:stretch>
            <a:fillRect/>
          </a:stretch>
        </p:blipFill>
        <p:spPr>
          <a:xfrm>
            <a:off x="357158" y="1428736"/>
            <a:ext cx="3540172" cy="4956240"/>
          </a:xfrm>
          <a:prstGeom prst="rect">
            <a:avLst/>
          </a:prstGeom>
        </p:spPr>
      </p:pic>
      <p:pic>
        <p:nvPicPr>
          <p:cNvPr id="7" name="Afbeelding 6" descr="350px-Raat73.jpg"/>
          <p:cNvPicPr>
            <a:picLocks noChangeAspect="1"/>
          </p:cNvPicPr>
          <p:nvPr/>
        </p:nvPicPr>
        <p:blipFill>
          <a:blip r:embed="rId5" cstate="print"/>
          <a:stretch>
            <a:fillRect/>
          </a:stretch>
        </p:blipFill>
        <p:spPr>
          <a:xfrm>
            <a:off x="4214810" y="3214686"/>
            <a:ext cx="6322674" cy="314327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Koningin</a:t>
            </a:r>
            <a:r>
              <a:rPr lang="en-US" dirty="0" smtClean="0"/>
              <a:t>, </a:t>
            </a:r>
            <a:r>
              <a:rPr lang="en-US" dirty="0" err="1" smtClean="0"/>
              <a:t>Werkster</a:t>
            </a:r>
            <a:r>
              <a:rPr lang="en-US" dirty="0" smtClean="0"/>
              <a:t> &amp; Dar</a:t>
            </a:r>
            <a:endParaRPr lang="nl-NL" dirty="0"/>
          </a:p>
        </p:txBody>
      </p:sp>
      <p:pic>
        <p:nvPicPr>
          <p:cNvPr id="4" name="Tijdelijke aanduiding voor inhoud 3" descr="foto%203%20soorten%20bijen.jpg"/>
          <p:cNvPicPr>
            <a:picLocks noGrp="1" noChangeAspect="1"/>
          </p:cNvPicPr>
          <p:nvPr>
            <p:ph idx="1"/>
          </p:nvPr>
        </p:nvPicPr>
        <p:blipFill>
          <a:blip r:embed="rId2" cstate="print"/>
          <a:stretch>
            <a:fillRect/>
          </a:stretch>
        </p:blipFill>
        <p:spPr>
          <a:xfrm>
            <a:off x="2285984" y="1214422"/>
            <a:ext cx="4572000" cy="2834640"/>
          </a:xfrm>
        </p:spPr>
      </p:pic>
      <p:pic>
        <p:nvPicPr>
          <p:cNvPr id="5" name="Afbeelding 4" descr="bijen werkbij.jpg"/>
          <p:cNvPicPr>
            <a:picLocks noChangeAspect="1"/>
          </p:cNvPicPr>
          <p:nvPr/>
        </p:nvPicPr>
        <p:blipFill>
          <a:blip r:embed="rId3" cstate="print"/>
          <a:stretch>
            <a:fillRect/>
          </a:stretch>
        </p:blipFill>
        <p:spPr>
          <a:xfrm>
            <a:off x="3619510" y="4514850"/>
            <a:ext cx="2381250" cy="2343150"/>
          </a:xfrm>
          <a:prstGeom prst="rect">
            <a:avLst/>
          </a:prstGeom>
        </p:spPr>
      </p:pic>
      <p:pic>
        <p:nvPicPr>
          <p:cNvPr id="7" name="Afbeelding 6" descr="bij-darren.jpg"/>
          <p:cNvPicPr>
            <a:picLocks noChangeAspect="1"/>
          </p:cNvPicPr>
          <p:nvPr/>
        </p:nvPicPr>
        <p:blipFill>
          <a:blip r:embed="rId4" cstate="print"/>
          <a:stretch>
            <a:fillRect/>
          </a:stretch>
        </p:blipFill>
        <p:spPr>
          <a:xfrm>
            <a:off x="6318260" y="4226266"/>
            <a:ext cx="2825740" cy="2631734"/>
          </a:xfrm>
          <a:prstGeom prst="rect">
            <a:avLst/>
          </a:prstGeom>
        </p:spPr>
      </p:pic>
      <p:pic>
        <p:nvPicPr>
          <p:cNvPr id="8" name="Afbeelding 7" descr="koningin.jpg"/>
          <p:cNvPicPr>
            <a:picLocks noChangeAspect="1"/>
          </p:cNvPicPr>
          <p:nvPr/>
        </p:nvPicPr>
        <p:blipFill>
          <a:blip r:embed="rId5" cstate="print"/>
          <a:stretch>
            <a:fillRect/>
          </a:stretch>
        </p:blipFill>
        <p:spPr>
          <a:xfrm>
            <a:off x="0" y="4628708"/>
            <a:ext cx="3429024" cy="2229292"/>
          </a:xfrm>
          <a:prstGeom prst="rect">
            <a:avLst/>
          </a:prstGeom>
        </p:spPr>
      </p:pic>
      <p:pic>
        <p:nvPicPr>
          <p:cNvPr id="9" name="Afbeelding 8" descr="0006.gif"/>
          <p:cNvPicPr>
            <a:picLocks noChangeAspect="1"/>
          </p:cNvPicPr>
          <p:nvPr/>
        </p:nvPicPr>
        <p:blipFill>
          <a:blip r:embed="rId6" cstate="print"/>
          <a:stretch>
            <a:fillRect/>
          </a:stretch>
        </p:blipFill>
        <p:spPr>
          <a:xfrm>
            <a:off x="0" y="357166"/>
            <a:ext cx="2047875" cy="1914525"/>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Van de was maken we</a:t>
            </a:r>
            <a:endParaRPr lang="nl-NL" dirty="0"/>
          </a:p>
        </p:txBody>
      </p:sp>
      <p:pic>
        <p:nvPicPr>
          <p:cNvPr id="4" name="Afbeelding 3" descr="bijenwas.png"/>
          <p:cNvPicPr>
            <a:picLocks noChangeAspect="1"/>
          </p:cNvPicPr>
          <p:nvPr/>
        </p:nvPicPr>
        <p:blipFill>
          <a:blip r:embed="rId2" cstate="print"/>
          <a:stretch>
            <a:fillRect/>
          </a:stretch>
        </p:blipFill>
        <p:spPr>
          <a:xfrm>
            <a:off x="1142976" y="1142984"/>
            <a:ext cx="6715108" cy="10744174"/>
          </a:xfrm>
          <a:prstGeom prst="rect">
            <a:avLst/>
          </a:prstGeom>
        </p:spPr>
      </p:pic>
      <p:pic>
        <p:nvPicPr>
          <p:cNvPr id="5" name="Afbeelding 4" descr="kaarsen.jpg"/>
          <p:cNvPicPr>
            <a:picLocks noChangeAspect="1"/>
          </p:cNvPicPr>
          <p:nvPr/>
        </p:nvPicPr>
        <p:blipFill>
          <a:blip r:embed="rId3" cstate="print"/>
          <a:stretch>
            <a:fillRect/>
          </a:stretch>
        </p:blipFill>
        <p:spPr>
          <a:xfrm>
            <a:off x="285720" y="2571744"/>
            <a:ext cx="5572164" cy="4040744"/>
          </a:xfrm>
          <a:prstGeom prst="rect">
            <a:avLst/>
          </a:prstGeom>
        </p:spPr>
      </p:pic>
      <p:pic>
        <p:nvPicPr>
          <p:cNvPr id="6" name="Afbeelding 5" descr="8a58ta8.jpg"/>
          <p:cNvPicPr>
            <a:picLocks noChangeAspect="1"/>
          </p:cNvPicPr>
          <p:nvPr/>
        </p:nvPicPr>
        <p:blipFill>
          <a:blip r:embed="rId4" cstate="print"/>
          <a:stretch>
            <a:fillRect/>
          </a:stretch>
        </p:blipFill>
        <p:spPr>
          <a:xfrm>
            <a:off x="6143636" y="1285860"/>
            <a:ext cx="2758698" cy="2340244"/>
          </a:xfrm>
          <a:prstGeom prst="rect">
            <a:avLst/>
          </a:prstGeom>
        </p:spPr>
      </p:pic>
      <p:pic>
        <p:nvPicPr>
          <p:cNvPr id="7" name="Afbeelding 6" descr="bee_walk_md_wht.gif"/>
          <p:cNvPicPr>
            <a:picLocks noChangeAspect="1"/>
          </p:cNvPicPr>
          <p:nvPr/>
        </p:nvPicPr>
        <p:blipFill>
          <a:blip r:embed="rId5" cstate="print"/>
          <a:stretch>
            <a:fillRect/>
          </a:stretch>
        </p:blipFill>
        <p:spPr>
          <a:xfrm>
            <a:off x="0" y="214290"/>
            <a:ext cx="866775" cy="8001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Honing slingeren</a:t>
            </a:r>
            <a:endParaRPr lang="nl-NL" dirty="0"/>
          </a:p>
        </p:txBody>
      </p:sp>
      <p:pic>
        <p:nvPicPr>
          <p:cNvPr id="4" name="Tijdelijke aanduiding voor inhoud 3" descr="honingraat1.jpg"/>
          <p:cNvPicPr>
            <a:picLocks noGrp="1" noChangeAspect="1"/>
          </p:cNvPicPr>
          <p:nvPr>
            <p:ph idx="1"/>
          </p:nvPr>
        </p:nvPicPr>
        <p:blipFill>
          <a:blip r:embed="rId2" cstate="print"/>
          <a:stretch>
            <a:fillRect/>
          </a:stretch>
        </p:blipFill>
        <p:spPr>
          <a:xfrm>
            <a:off x="0" y="1285884"/>
            <a:ext cx="3286148" cy="2464612"/>
          </a:xfrm>
        </p:spPr>
      </p:pic>
      <p:pic>
        <p:nvPicPr>
          <p:cNvPr id="5" name="Afbeelding 4" descr="honingraat2.jpg"/>
          <p:cNvPicPr>
            <a:picLocks noChangeAspect="1"/>
          </p:cNvPicPr>
          <p:nvPr/>
        </p:nvPicPr>
        <p:blipFill>
          <a:blip r:embed="rId3" cstate="print"/>
          <a:stretch>
            <a:fillRect/>
          </a:stretch>
        </p:blipFill>
        <p:spPr>
          <a:xfrm>
            <a:off x="3357586" y="1285884"/>
            <a:ext cx="3238522" cy="2428892"/>
          </a:xfrm>
          <a:prstGeom prst="rect">
            <a:avLst/>
          </a:prstGeom>
        </p:spPr>
      </p:pic>
      <p:pic>
        <p:nvPicPr>
          <p:cNvPr id="6" name="Afbeelding 5" descr="honingslinger.jpg"/>
          <p:cNvPicPr>
            <a:picLocks noChangeAspect="1"/>
          </p:cNvPicPr>
          <p:nvPr/>
        </p:nvPicPr>
        <p:blipFill>
          <a:blip r:embed="rId4" cstate="print"/>
          <a:stretch>
            <a:fillRect/>
          </a:stretch>
        </p:blipFill>
        <p:spPr>
          <a:xfrm>
            <a:off x="6643734" y="1285884"/>
            <a:ext cx="3286148" cy="2464612"/>
          </a:xfrm>
          <a:prstGeom prst="rect">
            <a:avLst/>
          </a:prstGeom>
        </p:spPr>
      </p:pic>
      <p:pic>
        <p:nvPicPr>
          <p:cNvPr id="7" name="Afbeelding 6" descr="honingslinger2.jpg"/>
          <p:cNvPicPr>
            <a:picLocks noChangeAspect="1"/>
          </p:cNvPicPr>
          <p:nvPr/>
        </p:nvPicPr>
        <p:blipFill>
          <a:blip r:embed="rId5" cstate="print"/>
          <a:stretch>
            <a:fillRect/>
          </a:stretch>
        </p:blipFill>
        <p:spPr>
          <a:xfrm>
            <a:off x="0" y="3911230"/>
            <a:ext cx="3286148" cy="2464612"/>
          </a:xfrm>
          <a:prstGeom prst="rect">
            <a:avLst/>
          </a:prstGeom>
        </p:spPr>
      </p:pic>
      <p:pic>
        <p:nvPicPr>
          <p:cNvPr id="8" name="Afbeelding 7" descr="honing2.jpg"/>
          <p:cNvPicPr>
            <a:picLocks noChangeAspect="1"/>
          </p:cNvPicPr>
          <p:nvPr/>
        </p:nvPicPr>
        <p:blipFill>
          <a:blip r:embed="rId6" cstate="print"/>
          <a:stretch>
            <a:fillRect/>
          </a:stretch>
        </p:blipFill>
        <p:spPr>
          <a:xfrm>
            <a:off x="3357586" y="3929090"/>
            <a:ext cx="3254434" cy="2440826"/>
          </a:xfrm>
          <a:prstGeom prst="rect">
            <a:avLst/>
          </a:prstGeom>
        </p:spPr>
      </p:pic>
      <p:pic>
        <p:nvPicPr>
          <p:cNvPr id="10" name="Afbeelding 9" descr="honey-jarkopie.png"/>
          <p:cNvPicPr>
            <a:picLocks noChangeAspect="1"/>
          </p:cNvPicPr>
          <p:nvPr/>
        </p:nvPicPr>
        <p:blipFill>
          <a:blip r:embed="rId7" cstate="print"/>
          <a:stretch>
            <a:fillRect/>
          </a:stretch>
        </p:blipFill>
        <p:spPr>
          <a:xfrm>
            <a:off x="5715040" y="3331058"/>
            <a:ext cx="4126984" cy="3669842"/>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Ook bijen kunnen ziek zijn</a:t>
            </a:r>
            <a:br>
              <a:rPr lang="nl-NL" dirty="0" smtClean="0"/>
            </a:br>
            <a:r>
              <a:rPr lang="nl-NL" dirty="0" smtClean="0"/>
              <a:t>of beestjes hebben.</a:t>
            </a:r>
            <a:endParaRPr lang="nl-NL" dirty="0"/>
          </a:p>
        </p:txBody>
      </p:sp>
      <p:pic>
        <p:nvPicPr>
          <p:cNvPr id="4" name="Afbeelding 3" descr="Varroa%20in%20darrenbroed.jpg"/>
          <p:cNvPicPr>
            <a:picLocks noChangeAspect="1"/>
          </p:cNvPicPr>
          <p:nvPr/>
        </p:nvPicPr>
        <p:blipFill>
          <a:blip r:embed="rId2" cstate="print"/>
          <a:stretch>
            <a:fillRect/>
          </a:stretch>
        </p:blipFill>
        <p:spPr>
          <a:xfrm>
            <a:off x="285720" y="1571612"/>
            <a:ext cx="6350080" cy="4762560"/>
          </a:xfrm>
          <a:prstGeom prst="rect">
            <a:avLst/>
          </a:prstGeom>
        </p:spPr>
      </p:pic>
      <p:sp>
        <p:nvSpPr>
          <p:cNvPr id="5" name="Tekstvak 4"/>
          <p:cNvSpPr txBox="1"/>
          <p:nvPr/>
        </p:nvSpPr>
        <p:spPr>
          <a:xfrm>
            <a:off x="6786578" y="1571612"/>
            <a:ext cx="1802096" cy="2031325"/>
          </a:xfrm>
          <a:prstGeom prst="rect">
            <a:avLst/>
          </a:prstGeom>
          <a:noFill/>
        </p:spPr>
        <p:txBody>
          <a:bodyPr wrap="none" rtlCol="0">
            <a:spAutoFit/>
          </a:bodyPr>
          <a:lstStyle/>
          <a:p>
            <a:r>
              <a:rPr lang="nl-NL" dirty="0" smtClean="0"/>
              <a:t>NOSEMA</a:t>
            </a:r>
          </a:p>
          <a:p>
            <a:endParaRPr lang="nl-NL" dirty="0" smtClean="0"/>
          </a:p>
          <a:p>
            <a:r>
              <a:rPr lang="nl-NL" dirty="0" smtClean="0"/>
              <a:t>VERROA</a:t>
            </a:r>
          </a:p>
          <a:p>
            <a:endParaRPr lang="nl-NL" dirty="0" smtClean="0"/>
          </a:p>
          <a:p>
            <a:r>
              <a:rPr lang="nl-NL" dirty="0" smtClean="0"/>
              <a:t>VUILBROED</a:t>
            </a:r>
          </a:p>
          <a:p>
            <a:endParaRPr lang="nl-NL" dirty="0" smtClean="0"/>
          </a:p>
          <a:p>
            <a:r>
              <a:rPr lang="nl-NL" dirty="0" smtClean="0"/>
              <a:t>VERDWIJNZIEKTE</a:t>
            </a:r>
            <a:endParaRPr lang="nl-NL" dirty="0"/>
          </a:p>
        </p:txBody>
      </p:sp>
      <p:pic>
        <p:nvPicPr>
          <p:cNvPr id="6" name="Afbeelding 5" descr="dead%20bees.jpg"/>
          <p:cNvPicPr>
            <a:picLocks noChangeAspect="1"/>
          </p:cNvPicPr>
          <p:nvPr/>
        </p:nvPicPr>
        <p:blipFill>
          <a:blip r:embed="rId3" cstate="print"/>
          <a:stretch>
            <a:fillRect/>
          </a:stretch>
        </p:blipFill>
        <p:spPr>
          <a:xfrm>
            <a:off x="5375984" y="4010020"/>
            <a:ext cx="3768016" cy="2562252"/>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Wild_Flowers.jpg"/>
          <p:cNvPicPr>
            <a:picLocks noChangeAspect="1"/>
          </p:cNvPicPr>
          <p:nvPr/>
        </p:nvPicPr>
        <p:blipFill>
          <a:blip r:embed="rId2" cstate="print"/>
          <a:srcRect l="13937" r="13937"/>
          <a:stretch>
            <a:fillRect/>
          </a:stretch>
        </p:blipFill>
        <p:spPr>
          <a:xfrm>
            <a:off x="0" y="0"/>
            <a:ext cx="9144000" cy="7688428"/>
          </a:xfrm>
          <a:prstGeom prst="rect">
            <a:avLst/>
          </a:prstGeom>
        </p:spPr>
      </p:pic>
      <p:pic>
        <p:nvPicPr>
          <p:cNvPr id="4" name="Afbeelding 3" descr="639px-Pollination_Bee_Dandelion_Zoom.jpg"/>
          <p:cNvPicPr>
            <a:picLocks noChangeAspect="1"/>
          </p:cNvPicPr>
          <p:nvPr/>
        </p:nvPicPr>
        <p:blipFill>
          <a:blip r:embed="rId3" cstate="print"/>
          <a:stretch>
            <a:fillRect/>
          </a:stretch>
        </p:blipFill>
        <p:spPr>
          <a:xfrm>
            <a:off x="214282" y="156712"/>
            <a:ext cx="2804928" cy="2629346"/>
          </a:xfrm>
          <a:prstGeom prst="rect">
            <a:avLst/>
          </a:prstGeom>
        </p:spPr>
      </p:pic>
      <p:pic>
        <p:nvPicPr>
          <p:cNvPr id="7" name="Afbeelding 6" descr="honey-jarkopie.png"/>
          <p:cNvPicPr>
            <a:picLocks noChangeAspect="1"/>
          </p:cNvPicPr>
          <p:nvPr/>
        </p:nvPicPr>
        <p:blipFill>
          <a:blip r:embed="rId4" cstate="print"/>
          <a:stretch>
            <a:fillRect/>
          </a:stretch>
        </p:blipFill>
        <p:spPr>
          <a:xfrm flipH="1">
            <a:off x="340738" y="2214554"/>
            <a:ext cx="3016816" cy="2682646"/>
          </a:xfrm>
          <a:prstGeom prst="rect">
            <a:avLst/>
          </a:prstGeom>
        </p:spPr>
      </p:pic>
      <p:pic>
        <p:nvPicPr>
          <p:cNvPr id="8" name="Afbeelding 7" descr="Food-Safety.jpg"/>
          <p:cNvPicPr>
            <a:picLocks noChangeAspect="1"/>
          </p:cNvPicPr>
          <p:nvPr/>
        </p:nvPicPr>
        <p:blipFill>
          <a:blip r:embed="rId5" cstate="print"/>
          <a:stretch>
            <a:fillRect/>
          </a:stretch>
        </p:blipFill>
        <p:spPr>
          <a:xfrm>
            <a:off x="5953106" y="166634"/>
            <a:ext cx="2905174" cy="2905176"/>
          </a:xfrm>
          <a:prstGeom prst="rect">
            <a:avLst/>
          </a:prstGeom>
        </p:spPr>
      </p:pic>
      <p:sp>
        <p:nvSpPr>
          <p:cNvPr id="2" name="Titel 1"/>
          <p:cNvSpPr>
            <a:spLocks noGrp="1"/>
          </p:cNvSpPr>
          <p:nvPr>
            <p:ph type="title"/>
          </p:nvPr>
        </p:nvSpPr>
        <p:spPr>
          <a:xfrm>
            <a:off x="-785850" y="4929198"/>
            <a:ext cx="10715700" cy="1488292"/>
          </a:xfrm>
        </p:spPr>
        <p:txBody>
          <a:bodyPr>
            <a:noAutofit/>
          </a:bodyPr>
          <a:lstStyle/>
          <a:p>
            <a:r>
              <a:rPr lang="nl-NL" sz="6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We moeten goed voor </a:t>
            </a:r>
            <a:br>
              <a:rPr lang="nl-NL" sz="6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nl-NL" sz="6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 aarde zorgen</a:t>
            </a:r>
            <a:endParaRPr lang="nl-NL" sz="6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flower5.jpg"/>
          <p:cNvPicPr>
            <a:picLocks noChangeAspect="1"/>
          </p:cNvPicPr>
          <p:nvPr/>
        </p:nvPicPr>
        <p:blipFill>
          <a:blip r:embed="rId2" cstate="print"/>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nl-NL" dirty="0" smtClean="0"/>
              <a:t>einde</a:t>
            </a:r>
            <a:endParaRPr lang="nl-NL" dirty="0"/>
          </a:p>
        </p:txBody>
      </p:sp>
      <p:pic>
        <p:nvPicPr>
          <p:cNvPr id="4" name="Tijdelijke aanduiding voor inhoud 3" descr="bijtjes-animatie2.gif"/>
          <p:cNvPicPr>
            <a:picLocks noGrp="1" noChangeAspect="1"/>
          </p:cNvPicPr>
          <p:nvPr>
            <p:ph idx="1"/>
          </p:nvPr>
        </p:nvPicPr>
        <p:blipFill>
          <a:blip r:embed="rId3" cstate="print"/>
          <a:stretch>
            <a:fillRect/>
          </a:stretch>
        </p:blipFill>
        <p:spPr>
          <a:xfrm>
            <a:off x="5715008" y="0"/>
            <a:ext cx="3251872" cy="4684244"/>
          </a:xfrm>
        </p:spPr>
      </p:pic>
      <p:pic>
        <p:nvPicPr>
          <p:cNvPr id="5" name="Afbeelding 4" descr="BeeThanks.gif"/>
          <p:cNvPicPr>
            <a:picLocks noChangeAspect="1"/>
          </p:cNvPicPr>
          <p:nvPr/>
        </p:nvPicPr>
        <p:blipFill>
          <a:blip r:embed="rId4" cstate="print"/>
          <a:stretch>
            <a:fillRect/>
          </a:stretch>
        </p:blipFill>
        <p:spPr>
          <a:xfrm>
            <a:off x="642910" y="3714752"/>
            <a:ext cx="2562225" cy="238125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Iedereen zijn taak</a:t>
            </a:r>
            <a:endParaRPr lang="nl-NL" dirty="0"/>
          </a:p>
        </p:txBody>
      </p:sp>
      <p:sp>
        <p:nvSpPr>
          <p:cNvPr id="4" name="Tekstvak 3"/>
          <p:cNvSpPr txBox="1"/>
          <p:nvPr/>
        </p:nvSpPr>
        <p:spPr>
          <a:xfrm>
            <a:off x="928662" y="1428736"/>
            <a:ext cx="6500858" cy="1477328"/>
          </a:xfrm>
          <a:prstGeom prst="rect">
            <a:avLst/>
          </a:prstGeom>
          <a:noFill/>
        </p:spPr>
        <p:txBody>
          <a:bodyPr wrap="square" rtlCol="0">
            <a:spAutoFit/>
          </a:bodyPr>
          <a:lstStyle/>
          <a:p>
            <a:r>
              <a:rPr lang="nl-NL" dirty="0" smtClean="0"/>
              <a:t>Binnen de kast heeft elke bij haar </a:t>
            </a:r>
            <a:r>
              <a:rPr lang="nl-NL" b="1" dirty="0" smtClean="0"/>
              <a:t>eigen taken en verantwoordelijkheden: </a:t>
            </a:r>
            <a:r>
              <a:rPr lang="nl-NL" dirty="0" smtClean="0"/>
              <a:t>de koningin legt de eitjes, de darren vrijen met de koningin en de werksters doen ongeveer al de rest. Tijdens de zomer bestaat een bijenvolk uit 1 koningin, 500 a 900 mannelijke darren en tussen de 50.000 en 70.000 werksters.</a:t>
            </a:r>
            <a:endParaRPr lang="nl-NL" dirty="0"/>
          </a:p>
        </p:txBody>
      </p:sp>
      <p:pic>
        <p:nvPicPr>
          <p:cNvPr id="5" name="Tijdelijke aanduiding voor inhoud 3" descr="foto%203%20soorten%20bijen.jpg"/>
          <p:cNvPicPr>
            <a:picLocks noGrp="1" noChangeAspect="1"/>
          </p:cNvPicPr>
          <p:nvPr>
            <p:ph idx="1"/>
          </p:nvPr>
        </p:nvPicPr>
        <p:blipFill>
          <a:blip r:embed="rId2" cstate="print"/>
          <a:stretch>
            <a:fillRect/>
          </a:stretch>
        </p:blipFill>
        <p:spPr>
          <a:xfrm>
            <a:off x="928630" y="3143248"/>
            <a:ext cx="5429320" cy="3366178"/>
          </a:xfrm>
        </p:spPr>
      </p:pic>
      <p:pic>
        <p:nvPicPr>
          <p:cNvPr id="6" name="Afbeelding 5" descr="bee.jpg"/>
          <p:cNvPicPr>
            <a:picLocks noChangeAspect="1"/>
          </p:cNvPicPr>
          <p:nvPr/>
        </p:nvPicPr>
        <p:blipFill>
          <a:blip r:embed="rId3" cstate="print"/>
          <a:stretch>
            <a:fillRect/>
          </a:stretch>
        </p:blipFill>
        <p:spPr>
          <a:xfrm>
            <a:off x="7715272" y="357166"/>
            <a:ext cx="1219200" cy="926592"/>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De koningin</a:t>
            </a:r>
            <a:endParaRPr lang="nl-NL" dirty="0"/>
          </a:p>
        </p:txBody>
      </p:sp>
      <p:pic>
        <p:nvPicPr>
          <p:cNvPr id="4" name="Afbeelding 3" descr="koningin.jpg"/>
          <p:cNvPicPr>
            <a:picLocks noChangeAspect="1"/>
          </p:cNvPicPr>
          <p:nvPr/>
        </p:nvPicPr>
        <p:blipFill>
          <a:blip r:embed="rId2" cstate="print"/>
          <a:stretch>
            <a:fillRect/>
          </a:stretch>
        </p:blipFill>
        <p:spPr>
          <a:xfrm>
            <a:off x="4071934" y="1428736"/>
            <a:ext cx="4572032" cy="2972390"/>
          </a:xfrm>
          <a:prstGeom prst="rect">
            <a:avLst/>
          </a:prstGeom>
        </p:spPr>
      </p:pic>
      <p:sp>
        <p:nvSpPr>
          <p:cNvPr id="6" name="Tekstvak 5"/>
          <p:cNvSpPr txBox="1"/>
          <p:nvPr/>
        </p:nvSpPr>
        <p:spPr>
          <a:xfrm>
            <a:off x="500034" y="1500174"/>
            <a:ext cx="2571768" cy="3139321"/>
          </a:xfrm>
          <a:prstGeom prst="rect">
            <a:avLst/>
          </a:prstGeom>
          <a:noFill/>
        </p:spPr>
        <p:txBody>
          <a:bodyPr wrap="square" rtlCol="0">
            <a:spAutoFit/>
          </a:bodyPr>
          <a:lstStyle/>
          <a:p>
            <a:r>
              <a:rPr lang="nl-NL" b="1" dirty="0" smtClean="0"/>
              <a:t>De koningin </a:t>
            </a:r>
            <a:r>
              <a:rPr lang="nl-NL" dirty="0" smtClean="0"/>
              <a:t>is de moeder van al deze bijen. Zij leeft het langst: 2 tot 5 jaar. In de zomer legt zij elke dag eitjes, soms wel 1600, zodat er steeds nieuwe bijen geboren worden om de dode te vervangen. In de winter legt de koningin geen eitjes.</a:t>
            </a:r>
            <a:endParaRPr lang="nl-NL" dirty="0"/>
          </a:p>
        </p:txBody>
      </p:sp>
      <p:pic>
        <p:nvPicPr>
          <p:cNvPr id="7" name="Afbeelding 6" descr="bumble_bee_kid_running_costume_hg_clr.gif"/>
          <p:cNvPicPr>
            <a:picLocks noChangeAspect="1"/>
          </p:cNvPicPr>
          <p:nvPr/>
        </p:nvPicPr>
        <p:blipFill>
          <a:blip r:embed="rId3" cstate="print"/>
          <a:stretch>
            <a:fillRect/>
          </a:stretch>
        </p:blipFill>
        <p:spPr>
          <a:xfrm flipH="1">
            <a:off x="6357950" y="3857628"/>
            <a:ext cx="3333750" cy="333375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De koningin krijgt een merkje</a:t>
            </a:r>
            <a:endParaRPr lang="nl-NL" dirty="0"/>
          </a:p>
        </p:txBody>
      </p:sp>
      <p:pic>
        <p:nvPicPr>
          <p:cNvPr id="4" name="Afbeelding 3" descr="3424849692_85b26d480a.jpg"/>
          <p:cNvPicPr>
            <a:picLocks noChangeAspect="1"/>
          </p:cNvPicPr>
          <p:nvPr/>
        </p:nvPicPr>
        <p:blipFill>
          <a:blip r:embed="rId2" cstate="print"/>
          <a:stretch>
            <a:fillRect/>
          </a:stretch>
        </p:blipFill>
        <p:spPr>
          <a:xfrm>
            <a:off x="357158" y="1214422"/>
            <a:ext cx="4143404" cy="3861652"/>
          </a:xfrm>
          <a:prstGeom prst="rect">
            <a:avLst/>
          </a:prstGeom>
        </p:spPr>
      </p:pic>
      <p:pic>
        <p:nvPicPr>
          <p:cNvPr id="5" name="Afbeelding 4" descr="hkm2.jpg"/>
          <p:cNvPicPr>
            <a:picLocks noChangeAspect="1"/>
          </p:cNvPicPr>
          <p:nvPr/>
        </p:nvPicPr>
        <p:blipFill>
          <a:blip r:embed="rId3" cstate="print"/>
          <a:stretch>
            <a:fillRect/>
          </a:stretch>
        </p:blipFill>
        <p:spPr>
          <a:xfrm>
            <a:off x="4857752" y="2643182"/>
            <a:ext cx="4040818" cy="3722384"/>
          </a:xfrm>
          <a:prstGeom prst="rect">
            <a:avLst/>
          </a:prstGeom>
        </p:spPr>
      </p:pic>
      <p:pic>
        <p:nvPicPr>
          <p:cNvPr id="6" name="Afbeelding 5" descr="bee_walk_md_wht.gif"/>
          <p:cNvPicPr>
            <a:picLocks noChangeAspect="1"/>
          </p:cNvPicPr>
          <p:nvPr/>
        </p:nvPicPr>
        <p:blipFill>
          <a:blip r:embed="rId4" cstate="print"/>
          <a:stretch>
            <a:fillRect/>
          </a:stretch>
        </p:blipFill>
        <p:spPr>
          <a:xfrm>
            <a:off x="214282" y="5786454"/>
            <a:ext cx="866775" cy="800100"/>
          </a:xfrm>
          <a:prstGeom prst="rect">
            <a:avLst/>
          </a:prstGeom>
        </p:spPr>
      </p:pic>
      <p:pic>
        <p:nvPicPr>
          <p:cNvPr id="7" name="Afbeelding 6" descr="bee_walk_md_wht.gif"/>
          <p:cNvPicPr>
            <a:picLocks noChangeAspect="1"/>
          </p:cNvPicPr>
          <p:nvPr/>
        </p:nvPicPr>
        <p:blipFill>
          <a:blip r:embed="rId4" cstate="print"/>
          <a:stretch>
            <a:fillRect/>
          </a:stretch>
        </p:blipFill>
        <p:spPr>
          <a:xfrm flipH="1">
            <a:off x="8001024" y="1214422"/>
            <a:ext cx="866775" cy="8001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De Dar</a:t>
            </a:r>
            <a:endParaRPr lang="nl-NL" dirty="0"/>
          </a:p>
        </p:txBody>
      </p:sp>
      <p:sp>
        <p:nvSpPr>
          <p:cNvPr id="4" name="Tekstvak 3"/>
          <p:cNvSpPr txBox="1"/>
          <p:nvPr/>
        </p:nvSpPr>
        <p:spPr>
          <a:xfrm>
            <a:off x="357158" y="1500174"/>
            <a:ext cx="4071966" cy="2031325"/>
          </a:xfrm>
          <a:prstGeom prst="rect">
            <a:avLst/>
          </a:prstGeom>
          <a:noFill/>
        </p:spPr>
        <p:txBody>
          <a:bodyPr wrap="square" rtlCol="0">
            <a:spAutoFit/>
          </a:bodyPr>
          <a:lstStyle/>
          <a:p>
            <a:r>
              <a:rPr lang="nl-NL" b="1" dirty="0" smtClean="0"/>
              <a:t>De darren </a:t>
            </a:r>
            <a:r>
              <a:rPr lang="nl-NL" dirty="0" smtClean="0"/>
              <a:t>vrijen met de koningin en doen verder niets. Zelfs om stuifmeel te eten hebben ze de werksters nodig. Op het einde van de zomer, wanneer de bijen al hun voedsel nodig hebben om te overleven, worden de darren uit de kast gezet en sterven ze van de honger.</a:t>
            </a:r>
            <a:endParaRPr lang="nl-NL" dirty="0"/>
          </a:p>
        </p:txBody>
      </p:sp>
      <p:pic>
        <p:nvPicPr>
          <p:cNvPr id="5" name="Afbeelding 4" descr="bij-darren.jpg"/>
          <p:cNvPicPr>
            <a:picLocks noChangeAspect="1"/>
          </p:cNvPicPr>
          <p:nvPr/>
        </p:nvPicPr>
        <p:blipFill>
          <a:blip r:embed="rId2" cstate="print"/>
          <a:stretch>
            <a:fillRect/>
          </a:stretch>
        </p:blipFill>
        <p:spPr>
          <a:xfrm>
            <a:off x="4714876" y="1631578"/>
            <a:ext cx="3924236" cy="3654810"/>
          </a:xfrm>
          <a:prstGeom prst="rect">
            <a:avLst/>
          </a:prstGeom>
        </p:spPr>
      </p:pic>
      <p:pic>
        <p:nvPicPr>
          <p:cNvPr id="6" name="Afbeelding 5" descr="Bee_Mario_Animation_by_princesszelda7.gif"/>
          <p:cNvPicPr>
            <a:picLocks noChangeAspect="1"/>
          </p:cNvPicPr>
          <p:nvPr/>
        </p:nvPicPr>
        <p:blipFill>
          <a:blip r:embed="rId3" cstate="print"/>
          <a:stretch>
            <a:fillRect/>
          </a:stretch>
        </p:blipFill>
        <p:spPr>
          <a:xfrm flipH="1">
            <a:off x="285720" y="3571852"/>
            <a:ext cx="1991404" cy="328614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bee.gif"/>
          <p:cNvPicPr>
            <a:picLocks noChangeAspect="1"/>
          </p:cNvPicPr>
          <p:nvPr/>
        </p:nvPicPr>
        <p:blipFill>
          <a:blip r:embed="rId2" cstate="print"/>
          <a:stretch>
            <a:fillRect/>
          </a:stretch>
        </p:blipFill>
        <p:spPr>
          <a:xfrm>
            <a:off x="7358082" y="285728"/>
            <a:ext cx="1937588" cy="1714510"/>
          </a:xfrm>
          <a:prstGeom prst="rect">
            <a:avLst/>
          </a:prstGeom>
        </p:spPr>
      </p:pic>
      <p:sp>
        <p:nvSpPr>
          <p:cNvPr id="2" name="Titel 1"/>
          <p:cNvSpPr>
            <a:spLocks noGrp="1"/>
          </p:cNvSpPr>
          <p:nvPr>
            <p:ph type="title"/>
          </p:nvPr>
        </p:nvSpPr>
        <p:spPr/>
        <p:txBody>
          <a:bodyPr/>
          <a:lstStyle/>
          <a:p>
            <a:r>
              <a:rPr lang="nl-NL" dirty="0" smtClean="0"/>
              <a:t>De Werkster</a:t>
            </a:r>
            <a:endParaRPr lang="nl-NL" dirty="0"/>
          </a:p>
        </p:txBody>
      </p:sp>
      <p:sp>
        <p:nvSpPr>
          <p:cNvPr id="4" name="Tekstvak 3"/>
          <p:cNvSpPr txBox="1"/>
          <p:nvPr/>
        </p:nvSpPr>
        <p:spPr>
          <a:xfrm>
            <a:off x="500034" y="1214422"/>
            <a:ext cx="7715304" cy="5047536"/>
          </a:xfrm>
          <a:prstGeom prst="rect">
            <a:avLst/>
          </a:prstGeom>
          <a:noFill/>
        </p:spPr>
        <p:txBody>
          <a:bodyPr wrap="square" rtlCol="0">
            <a:spAutoFit/>
          </a:bodyPr>
          <a:lstStyle/>
          <a:p>
            <a:r>
              <a:rPr lang="nl-NL" sz="1400" b="1" dirty="0" smtClean="0"/>
              <a:t>De werksters </a:t>
            </a:r>
            <a:r>
              <a:rPr lang="nl-NL" sz="1400" dirty="0" smtClean="0"/>
              <a:t>leven in de zomer maar 6 weken. In de winter is dat wat langer: 4 a 5 maand. </a:t>
            </a:r>
            <a:endParaRPr lang="nl-NL" sz="1400" dirty="0" smtClean="0"/>
          </a:p>
          <a:p>
            <a:r>
              <a:rPr lang="nl-NL" sz="1400" dirty="0" smtClean="0"/>
              <a:t>Ze </a:t>
            </a:r>
            <a:r>
              <a:rPr lang="nl-NL" sz="1400" dirty="0" smtClean="0"/>
              <a:t>moeten dan minder hard werken. Tijdens hun korte leven in de zomer doet een werkster </a:t>
            </a:r>
            <a:r>
              <a:rPr lang="nl-NL" sz="1400" b="1" dirty="0" smtClean="0"/>
              <a:t>vele soorten werk. </a:t>
            </a:r>
            <a:r>
              <a:rPr lang="nl-NL" sz="1400" dirty="0" smtClean="0"/>
              <a:t>Direct na haar geboorte begint ze de </a:t>
            </a:r>
            <a:r>
              <a:rPr lang="nl-NL" sz="1400" b="1" dirty="0" smtClean="0"/>
              <a:t>cellen schoon te likken. </a:t>
            </a:r>
            <a:r>
              <a:rPr lang="nl-NL" sz="1400" dirty="0" smtClean="0"/>
              <a:t>Daarna moet ze enkele dagen haar pasgeboren zusters en broers </a:t>
            </a:r>
            <a:r>
              <a:rPr lang="nl-NL" sz="1400" b="1" dirty="0" smtClean="0"/>
              <a:t>voeden. </a:t>
            </a:r>
            <a:r>
              <a:rPr lang="nl-NL" sz="1400" dirty="0" smtClean="0"/>
              <a:t>Dat doen ze met honing en stuifmeel dat andere werksters hebben aangehaald en in de celletjes gestoken. Die </a:t>
            </a:r>
            <a:r>
              <a:rPr lang="nl-NL" sz="1400" b="1" dirty="0" smtClean="0"/>
              <a:t>celletjes bouwt ze zelf, </a:t>
            </a:r>
            <a:r>
              <a:rPr lang="nl-NL" sz="1400" dirty="0" smtClean="0"/>
              <a:t>met was dat uit haar </a:t>
            </a:r>
          </a:p>
          <a:p>
            <a:r>
              <a:rPr lang="nl-NL" sz="1400" dirty="0" smtClean="0"/>
              <a:t>lijfje komt. Intussen helpt onze werkster ook </a:t>
            </a:r>
          </a:p>
          <a:p>
            <a:r>
              <a:rPr lang="nl-NL" sz="1400" dirty="0" smtClean="0"/>
              <a:t>nog om de kast af te koelen op warme dagen. </a:t>
            </a:r>
          </a:p>
          <a:p>
            <a:r>
              <a:rPr lang="nl-NL" sz="1400" dirty="0" smtClean="0"/>
              <a:t>Daarvoor klappert ze met haar vleugels aan </a:t>
            </a:r>
          </a:p>
          <a:p>
            <a:r>
              <a:rPr lang="nl-NL" sz="1400" dirty="0" smtClean="0"/>
              <a:t>een tempo van 183 keer per seconde.</a:t>
            </a:r>
            <a:br>
              <a:rPr lang="nl-NL" sz="1400" dirty="0" smtClean="0"/>
            </a:br>
            <a:r>
              <a:rPr lang="nl-NL" sz="1400" dirty="0" smtClean="0"/>
              <a:t>Dan zijn drie weken of de helft van haar leven al </a:t>
            </a:r>
          </a:p>
          <a:p>
            <a:r>
              <a:rPr lang="nl-NL" sz="1400" dirty="0" smtClean="0"/>
              <a:t>voorbij en mag ze een eerste keer naar buiten. </a:t>
            </a:r>
          </a:p>
          <a:p>
            <a:r>
              <a:rPr lang="nl-NL" sz="1400" dirty="0" smtClean="0"/>
              <a:t>Namelijk om de </a:t>
            </a:r>
            <a:r>
              <a:rPr lang="nl-NL" sz="1400" b="1" dirty="0" smtClean="0"/>
              <a:t>wacht te houden </a:t>
            </a:r>
            <a:r>
              <a:rPr lang="nl-NL" sz="1400" dirty="0" smtClean="0"/>
              <a:t>aan de ingang </a:t>
            </a:r>
          </a:p>
          <a:p>
            <a:r>
              <a:rPr lang="nl-NL" sz="1400" dirty="0" smtClean="0"/>
              <a:t>van de kast, zodat geen vreemde bijen of andere </a:t>
            </a:r>
          </a:p>
          <a:p>
            <a:r>
              <a:rPr lang="nl-NL" sz="1400" dirty="0" smtClean="0"/>
              <a:t>insecten kunnen binnen komen om de honing te </a:t>
            </a:r>
          </a:p>
          <a:p>
            <a:r>
              <a:rPr lang="nl-NL" sz="1400" dirty="0" smtClean="0"/>
              <a:t>stelen. Tenslotte moet ze gedurende een 3 tal </a:t>
            </a:r>
          </a:p>
          <a:p>
            <a:r>
              <a:rPr lang="nl-NL" sz="1400" dirty="0" smtClean="0"/>
              <a:t>weken gaan </a:t>
            </a:r>
            <a:r>
              <a:rPr lang="nl-NL" sz="1400" b="1" dirty="0" smtClean="0"/>
              <a:t>vliegen in de natuur </a:t>
            </a:r>
            <a:r>
              <a:rPr lang="nl-NL" sz="1400" dirty="0" smtClean="0"/>
              <a:t>op zoek naar </a:t>
            </a:r>
          </a:p>
          <a:p>
            <a:r>
              <a:rPr lang="nl-NL" sz="1400" dirty="0" smtClean="0"/>
              <a:t>bloemen. Ze doet daarvoor ongeveer 10 vluchten </a:t>
            </a:r>
          </a:p>
          <a:p>
            <a:r>
              <a:rPr lang="nl-NL" sz="1400" dirty="0" smtClean="0"/>
              <a:t>per dag van 15 a 30 minuten en verblijft dan even </a:t>
            </a:r>
          </a:p>
          <a:p>
            <a:r>
              <a:rPr lang="nl-NL" sz="1400" dirty="0" smtClean="0"/>
              <a:t>lang in de kast om de honing af te leveren. Ze </a:t>
            </a:r>
          </a:p>
          <a:p>
            <a:r>
              <a:rPr lang="nl-NL" sz="1400" dirty="0" smtClean="0"/>
              <a:t>verzamelt niet alleen nectar uit de bloemen, </a:t>
            </a:r>
          </a:p>
          <a:p>
            <a:r>
              <a:rPr lang="nl-NL" sz="1400" dirty="0" smtClean="0"/>
              <a:t>maar haalt ook water, stuifmeel en propolis aan. </a:t>
            </a:r>
          </a:p>
          <a:p>
            <a:r>
              <a:rPr lang="nl-NL" sz="1400" dirty="0" smtClean="0"/>
              <a:t>Na zes weken sterft ze van uitputting.</a:t>
            </a:r>
            <a:endParaRPr lang="nl-NL" sz="1400" dirty="0"/>
          </a:p>
        </p:txBody>
      </p:sp>
      <p:pic>
        <p:nvPicPr>
          <p:cNvPr id="5" name="Afbeelding 4" descr="bijen werkbij.jpg"/>
          <p:cNvPicPr>
            <a:picLocks noChangeAspect="1"/>
          </p:cNvPicPr>
          <p:nvPr/>
        </p:nvPicPr>
        <p:blipFill>
          <a:blip r:embed="rId3" cstate="print"/>
          <a:stretch>
            <a:fillRect/>
          </a:stretch>
        </p:blipFill>
        <p:spPr>
          <a:xfrm>
            <a:off x="4929190" y="2968360"/>
            <a:ext cx="3952886" cy="388964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868346"/>
          </a:xfrm>
        </p:spPr>
        <p:txBody>
          <a:bodyPr>
            <a:normAutofit/>
          </a:bodyPr>
          <a:lstStyle/>
          <a:p>
            <a:pPr algn="l"/>
            <a:r>
              <a:rPr lang="nl-NL" sz="2400" b="1" dirty="0" smtClean="0"/>
              <a:t>Bijenvolk in de winter</a:t>
            </a:r>
            <a:endParaRPr lang="nl-NL" sz="1200" dirty="0"/>
          </a:p>
        </p:txBody>
      </p:sp>
      <p:pic>
        <p:nvPicPr>
          <p:cNvPr id="14" name="Afbeelding 13" descr="bee_flying.gif"/>
          <p:cNvPicPr>
            <a:picLocks noChangeAspect="1"/>
          </p:cNvPicPr>
          <p:nvPr/>
        </p:nvPicPr>
        <p:blipFill>
          <a:blip r:embed="rId2" cstate="print"/>
          <a:stretch>
            <a:fillRect/>
          </a:stretch>
        </p:blipFill>
        <p:spPr>
          <a:xfrm>
            <a:off x="7858148" y="428604"/>
            <a:ext cx="1524000" cy="1333500"/>
          </a:xfrm>
          <a:prstGeom prst="rect">
            <a:avLst/>
          </a:prstGeom>
        </p:spPr>
      </p:pic>
      <p:pic>
        <p:nvPicPr>
          <p:cNvPr id="15" name="Afbeelding 14" descr="bee_flying.gif"/>
          <p:cNvPicPr>
            <a:picLocks noChangeAspect="1"/>
          </p:cNvPicPr>
          <p:nvPr/>
        </p:nvPicPr>
        <p:blipFill>
          <a:blip r:embed="rId2" cstate="print"/>
          <a:stretch>
            <a:fillRect/>
          </a:stretch>
        </p:blipFill>
        <p:spPr>
          <a:xfrm>
            <a:off x="642910" y="5143512"/>
            <a:ext cx="1524000" cy="1333500"/>
          </a:xfrm>
          <a:prstGeom prst="rect">
            <a:avLst/>
          </a:prstGeom>
        </p:spPr>
      </p:pic>
      <p:sp>
        <p:nvSpPr>
          <p:cNvPr id="13" name="Tekstvak 12"/>
          <p:cNvSpPr txBox="1"/>
          <p:nvPr/>
        </p:nvSpPr>
        <p:spPr>
          <a:xfrm>
            <a:off x="500034" y="928670"/>
            <a:ext cx="7786742" cy="1015663"/>
          </a:xfrm>
          <a:prstGeom prst="rect">
            <a:avLst/>
          </a:prstGeom>
          <a:noFill/>
        </p:spPr>
        <p:txBody>
          <a:bodyPr wrap="square" rtlCol="0">
            <a:spAutoFit/>
          </a:bodyPr>
          <a:lstStyle/>
          <a:p>
            <a:r>
              <a:rPr lang="nl-NL" sz="1200" dirty="0" smtClean="0"/>
              <a:t> </a:t>
            </a:r>
            <a:r>
              <a:rPr lang="nl-NL" sz="1200" b="1" dirty="0" smtClean="0"/>
              <a:t>In de winter </a:t>
            </a:r>
            <a:r>
              <a:rPr lang="nl-NL" sz="1200" dirty="0" smtClean="0"/>
              <a:t>(tussen september en maart) is er nauwelijks werk in de kast en de werkster leeft langer: tot 4 a 5 maand. Dan hoeft ze enkel de koningin warm te houden. Het aantal werksters is van 50.000 naar 20.000 gezakt.</a:t>
            </a:r>
            <a:br>
              <a:rPr lang="nl-NL" sz="1200" dirty="0" smtClean="0"/>
            </a:br>
            <a:r>
              <a:rPr lang="nl-NL" sz="1200" b="1" dirty="0" smtClean="0"/>
              <a:t>En de darren? </a:t>
            </a:r>
            <a:r>
              <a:rPr lang="nl-NL" sz="1200" dirty="0" smtClean="0"/>
              <a:t>Die zijn buitengezet uit de kast en van honger omgekomen.</a:t>
            </a:r>
            <a:br>
              <a:rPr lang="nl-NL" sz="1200" dirty="0" smtClean="0"/>
            </a:br>
            <a:r>
              <a:rPr lang="nl-NL" sz="1200" dirty="0" smtClean="0"/>
              <a:t> </a:t>
            </a:r>
            <a:br>
              <a:rPr lang="nl-NL" sz="1200" dirty="0" smtClean="0"/>
            </a:br>
            <a:endParaRPr lang="nl-NL" sz="1200" dirty="0"/>
          </a:p>
        </p:txBody>
      </p:sp>
      <p:pic>
        <p:nvPicPr>
          <p:cNvPr id="16" name="Afbeelding 15" descr="kk.jpg"/>
          <p:cNvPicPr>
            <a:picLocks noChangeAspect="1"/>
          </p:cNvPicPr>
          <p:nvPr/>
        </p:nvPicPr>
        <p:blipFill>
          <a:blip r:embed="rId3" cstate="print"/>
          <a:stretch>
            <a:fillRect/>
          </a:stretch>
        </p:blipFill>
        <p:spPr>
          <a:xfrm>
            <a:off x="571472" y="2428868"/>
            <a:ext cx="6858048" cy="356657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726</TotalTime>
  <Words>554</Words>
  <Application>Microsoft Office PowerPoint</Application>
  <PresentationFormat>Diavoorstelling (4:3)</PresentationFormat>
  <Paragraphs>85</Paragraphs>
  <Slides>34</Slides>
  <Notes>1</Notes>
  <HiddenSlides>0</HiddenSlides>
  <MMClips>0</MMClips>
  <ScaleCrop>false</ScaleCrop>
  <HeadingPairs>
    <vt:vector size="4" baseType="variant">
      <vt:variant>
        <vt:lpstr>Thema</vt:lpstr>
      </vt:variant>
      <vt:variant>
        <vt:i4>1</vt:i4>
      </vt:variant>
      <vt:variant>
        <vt:lpstr>Diatitels</vt:lpstr>
      </vt:variant>
      <vt:variant>
        <vt:i4>34</vt:i4>
      </vt:variant>
    </vt:vector>
  </HeadingPairs>
  <TitlesOfParts>
    <vt:vector size="35" baseType="lpstr">
      <vt:lpstr>Office-thema</vt:lpstr>
      <vt:lpstr>Bijen &amp; Imkers</vt:lpstr>
      <vt:lpstr>Hoe ziet een bij er uit?</vt:lpstr>
      <vt:lpstr>Koningin, Werkster &amp; Dar</vt:lpstr>
      <vt:lpstr>Iedereen zijn taak</vt:lpstr>
      <vt:lpstr>De koningin</vt:lpstr>
      <vt:lpstr>De koningin krijgt een merkje</vt:lpstr>
      <vt:lpstr>De Dar</vt:lpstr>
      <vt:lpstr>De Werkster</vt:lpstr>
      <vt:lpstr>Bijenvolk in de winter</vt:lpstr>
      <vt:lpstr>Waar woont een bijenvolk</vt:lpstr>
      <vt:lpstr>In andere landen leven de bijen zo</vt:lpstr>
      <vt:lpstr>In het wild leven bijen zo</vt:lpstr>
      <vt:lpstr>In Nepal moet je heel hard werken  als imker.</vt:lpstr>
      <vt:lpstr>Wie zijn nest is dit?</vt:lpstr>
      <vt:lpstr>Een bij zijn nest</vt:lpstr>
      <vt:lpstr>Bijen leven op raten</vt:lpstr>
      <vt:lpstr>In de kast maken de imkers raampjes met een kunstraat</vt:lpstr>
      <vt:lpstr>Om in de kast te kijken moet je eerst de bijen beroken</vt:lpstr>
      <vt:lpstr>In de raten zit?</vt:lpstr>
      <vt:lpstr>Hoe groeit een bij</vt:lpstr>
      <vt:lpstr>De geboorte van een bij</vt:lpstr>
      <vt:lpstr>Het volk wordt te groot en gaat verhuizen</vt:lpstr>
      <vt:lpstr>Dit heet zwermen</vt:lpstr>
      <vt:lpstr>Dan doen ze soms gekke dingen  met bijen</vt:lpstr>
      <vt:lpstr>Hoe praten bijen met elkaar</vt:lpstr>
      <vt:lpstr>Waar is de koningin?</vt:lpstr>
      <vt:lpstr>Daar is de koningin</vt:lpstr>
      <vt:lpstr>Waarom is een bij zo belangrijk?</vt:lpstr>
      <vt:lpstr>Wat geeft de bij ons</vt:lpstr>
      <vt:lpstr>Van de was maken we</vt:lpstr>
      <vt:lpstr>Honing slingeren</vt:lpstr>
      <vt:lpstr>Ook bijen kunnen ziek zijn of beestjes hebben.</vt:lpstr>
      <vt:lpstr>We moeten goed voor  de aarde zorgen</vt:lpstr>
      <vt:lpstr>einde</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Bijen &amp; Imkers</dc:title>
  <dc:creator>Aline</dc:creator>
  <cp:lastModifiedBy>Aline</cp:lastModifiedBy>
  <cp:revision>64</cp:revision>
  <dcterms:created xsi:type="dcterms:W3CDTF">2010-03-25T12:27:34Z</dcterms:created>
  <dcterms:modified xsi:type="dcterms:W3CDTF">2010-03-29T12:55:47Z</dcterms:modified>
</cp:coreProperties>
</file>